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Lst>
  <p:notesMasterIdLst>
    <p:notesMasterId r:id="rId48"/>
  </p:notesMasterIdLst>
  <p:handoutMasterIdLst>
    <p:handoutMasterId r:id="rId49"/>
  </p:handoutMasterIdLst>
  <p:sldIdLst>
    <p:sldId id="282" r:id="rId6"/>
    <p:sldId id="283" r:id="rId7"/>
    <p:sldId id="286" r:id="rId8"/>
    <p:sldId id="287" r:id="rId9"/>
    <p:sldId id="288" r:id="rId10"/>
    <p:sldId id="289" r:id="rId11"/>
    <p:sldId id="290" r:id="rId12"/>
    <p:sldId id="284" r:id="rId13"/>
    <p:sldId id="292" r:id="rId14"/>
    <p:sldId id="293" r:id="rId15"/>
    <p:sldId id="345" r:id="rId16"/>
    <p:sldId id="295" r:id="rId17"/>
    <p:sldId id="296" r:id="rId18"/>
    <p:sldId id="297" r:id="rId19"/>
    <p:sldId id="298" r:id="rId20"/>
    <p:sldId id="299" r:id="rId21"/>
    <p:sldId id="300" r:id="rId22"/>
    <p:sldId id="301" r:id="rId23"/>
    <p:sldId id="302" r:id="rId24"/>
    <p:sldId id="303" r:id="rId25"/>
    <p:sldId id="304" r:id="rId26"/>
    <p:sldId id="305" r:id="rId27"/>
    <p:sldId id="346" r:id="rId28"/>
    <p:sldId id="325" r:id="rId29"/>
    <p:sldId id="331" r:id="rId30"/>
    <p:sldId id="332" r:id="rId31"/>
    <p:sldId id="333" r:id="rId32"/>
    <p:sldId id="285" r:id="rId33"/>
    <p:sldId id="326" r:id="rId34"/>
    <p:sldId id="334" r:id="rId35"/>
    <p:sldId id="336" r:id="rId36"/>
    <p:sldId id="337" r:id="rId37"/>
    <p:sldId id="338" r:id="rId38"/>
    <p:sldId id="339" r:id="rId39"/>
    <p:sldId id="330" r:id="rId40"/>
    <p:sldId id="329" r:id="rId41"/>
    <p:sldId id="340" r:id="rId42"/>
    <p:sldId id="341" r:id="rId43"/>
    <p:sldId id="342" r:id="rId44"/>
    <p:sldId id="343" r:id="rId45"/>
    <p:sldId id="344" r:id="rId46"/>
    <p:sldId id="328" r:id="rId47"/>
  </p:sldIdLst>
  <p:sldSz cx="9144000" cy="6858000" type="screen4x3"/>
  <p:notesSz cx="6934200" cy="9220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7818"/>
    <a:srgbClr val="990000"/>
    <a:srgbClr val="FF0066"/>
    <a:srgbClr val="004681"/>
    <a:srgbClr val="003C7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3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1440" tIns="45720" rIns="91440" bIns="45720" rtlCol="0"/>
          <a:lstStyle>
            <a:lvl1pPr algn="r">
              <a:defRPr sz="1200"/>
            </a:lvl1pPr>
          </a:lstStyle>
          <a:p>
            <a:fld id="{ADC46ECC-D948-4933-B033-7E341866F1D5}" type="datetimeFigureOut">
              <a:rPr lang="en-US" smtClean="0"/>
              <a:pPr/>
              <a:t>12/14/2017</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1440" tIns="45720" rIns="91440" bIns="45720" rtlCol="0" anchor="b"/>
          <a:lstStyle>
            <a:lvl1pPr algn="r">
              <a:defRPr sz="1200"/>
            </a:lvl1pPr>
          </a:lstStyle>
          <a:p>
            <a:fld id="{C007E918-C593-4266-82AA-D97650A5ED3B}" type="slidenum">
              <a:rPr lang="en-US" smtClean="0"/>
              <a:pPr/>
              <a:t>‹#›</a:t>
            </a:fld>
            <a:endParaRPr lang="en-US"/>
          </a:p>
        </p:txBody>
      </p:sp>
    </p:spTree>
    <p:extLst>
      <p:ext uri="{BB962C8B-B14F-4D97-AF65-F5344CB8AC3E}">
        <p14:creationId xmlns:p14="http://schemas.microsoft.com/office/powerpoint/2010/main" val="1570418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506" cy="460853"/>
          </a:xfrm>
          <a:prstGeom prst="rect">
            <a:avLst/>
          </a:prstGeom>
        </p:spPr>
        <p:txBody>
          <a:bodyPr vert="horz" lIns="90471" tIns="45235" rIns="90471" bIns="45235" rtlCol="0"/>
          <a:lstStyle>
            <a:lvl1pPr algn="l">
              <a:defRPr sz="1200"/>
            </a:lvl1pPr>
          </a:lstStyle>
          <a:p>
            <a:endParaRPr lang="en-US" dirty="0"/>
          </a:p>
        </p:txBody>
      </p:sp>
      <p:sp>
        <p:nvSpPr>
          <p:cNvPr id="3" name="Date Placeholder 2"/>
          <p:cNvSpPr>
            <a:spLocks noGrp="1"/>
          </p:cNvSpPr>
          <p:nvPr>
            <p:ph type="dt" idx="1"/>
          </p:nvPr>
        </p:nvSpPr>
        <p:spPr>
          <a:xfrm>
            <a:off x="3928126" y="0"/>
            <a:ext cx="3004506" cy="460853"/>
          </a:xfrm>
          <a:prstGeom prst="rect">
            <a:avLst/>
          </a:prstGeom>
        </p:spPr>
        <p:txBody>
          <a:bodyPr vert="horz" lIns="90471" tIns="45235" rIns="90471" bIns="45235" rtlCol="0"/>
          <a:lstStyle>
            <a:lvl1pPr algn="r">
              <a:defRPr sz="1200"/>
            </a:lvl1pPr>
          </a:lstStyle>
          <a:p>
            <a:fld id="{ABB504AE-267B-4BB2-A9F8-31395921DF35}" type="datetimeFigureOut">
              <a:rPr lang="en-US" smtClean="0"/>
              <a:pPr/>
              <a:t>12/14/2017</a:t>
            </a:fld>
            <a:endParaRPr lang="en-US" dirty="0"/>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0471" tIns="45235" rIns="90471" bIns="45235" rtlCol="0" anchor="ctr"/>
          <a:lstStyle/>
          <a:p>
            <a:endParaRPr lang="en-US" dirty="0"/>
          </a:p>
        </p:txBody>
      </p:sp>
      <p:sp>
        <p:nvSpPr>
          <p:cNvPr id="5" name="Notes Placeholder 4"/>
          <p:cNvSpPr>
            <a:spLocks noGrp="1"/>
          </p:cNvSpPr>
          <p:nvPr>
            <p:ph type="body" sz="quarter" idx="3"/>
          </p:nvPr>
        </p:nvSpPr>
        <p:spPr>
          <a:xfrm>
            <a:off x="693107" y="4378888"/>
            <a:ext cx="5547987" cy="4149247"/>
          </a:xfrm>
          <a:prstGeom prst="rect">
            <a:avLst/>
          </a:prstGeom>
        </p:spPr>
        <p:txBody>
          <a:bodyPr vert="horz" lIns="90471" tIns="45235" rIns="90471" bIns="45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775"/>
            <a:ext cx="3004506" cy="460853"/>
          </a:xfrm>
          <a:prstGeom prst="rect">
            <a:avLst/>
          </a:prstGeom>
        </p:spPr>
        <p:txBody>
          <a:bodyPr vert="horz" lIns="90471" tIns="45235" rIns="90471" bIns="4523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8126" y="8757775"/>
            <a:ext cx="3004506" cy="460853"/>
          </a:xfrm>
          <a:prstGeom prst="rect">
            <a:avLst/>
          </a:prstGeom>
        </p:spPr>
        <p:txBody>
          <a:bodyPr vert="horz" lIns="90471" tIns="45235" rIns="90471" bIns="45235" rtlCol="0" anchor="b"/>
          <a:lstStyle>
            <a:lvl1pPr algn="r">
              <a:defRPr sz="1200"/>
            </a:lvl1pPr>
          </a:lstStyle>
          <a:p>
            <a:fld id="{FA3E8F8E-5A42-4750-BDE1-2D1A36076C74}" type="slidenum">
              <a:rPr lang="en-US" smtClean="0"/>
              <a:pPr/>
              <a:t>‹#›</a:t>
            </a:fld>
            <a:endParaRPr lang="en-US" dirty="0"/>
          </a:p>
        </p:txBody>
      </p:sp>
    </p:spTree>
    <p:extLst>
      <p:ext uri="{BB962C8B-B14F-4D97-AF65-F5344CB8AC3E}">
        <p14:creationId xmlns:p14="http://schemas.microsoft.com/office/powerpoint/2010/main" val="3808724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53562" y="3015593"/>
            <a:ext cx="4915482" cy="1470025"/>
          </a:xfrm>
        </p:spPr>
        <p:txBody>
          <a:bodyPr/>
          <a:lstStyle>
            <a:lvl1pPr>
              <a:defRPr>
                <a:solidFill>
                  <a:srgbClr val="000000"/>
                </a:solidFill>
                <a:latin typeface="Arial" pitchFamily="34" charset="0"/>
                <a:cs typeface="Arial" pitchFamily="34" charset="0"/>
              </a:defRPr>
            </a:lvl1p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AFE21C-00F7-E145-A1F8-9E438EEC91FF}" type="datetimeFigureOut">
              <a:rPr lang="en-US" smtClean="0"/>
              <a:pPr/>
              <a:t>12/14/2017</a:t>
            </a:fld>
            <a:endParaRPr lang="en-US" dirty="0"/>
          </a:p>
        </p:txBody>
      </p:sp>
    </p:spTree>
    <p:extLst>
      <p:ext uri="{BB962C8B-B14F-4D97-AF65-F5344CB8AC3E}">
        <p14:creationId xmlns:p14="http://schemas.microsoft.com/office/powerpoint/2010/main" val="438378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9642" y="210106"/>
            <a:ext cx="7735502" cy="827665"/>
          </a:xfrm>
        </p:spPr>
        <p:txBody>
          <a:bodyPr/>
          <a:lstStyle>
            <a:lvl1pPr algn="l">
              <a:defRPr>
                <a:solidFill>
                  <a:srgbClr val="000000"/>
                </a:solidFill>
              </a:defRPr>
            </a:lvl1pPr>
          </a:lstStyle>
          <a:p>
            <a:endParaRPr lang="en-US" dirty="0"/>
          </a:p>
        </p:txBody>
      </p:sp>
      <p:sp>
        <p:nvSpPr>
          <p:cNvPr id="3" name="Content Placeholder 2"/>
          <p:cNvSpPr>
            <a:spLocks noGrp="1"/>
          </p:cNvSpPr>
          <p:nvPr>
            <p:ph idx="1"/>
          </p:nvPr>
        </p:nvSpPr>
        <p:spPr>
          <a:xfrm>
            <a:off x="1299642" y="1705428"/>
            <a:ext cx="7525044" cy="3940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2457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299642" y="210106"/>
            <a:ext cx="7735502" cy="827665"/>
          </a:xfrm>
        </p:spPr>
        <p:txBody>
          <a:bodyPr/>
          <a:lstStyle>
            <a:lvl1pPr algn="l">
              <a:defRPr>
                <a:solidFill>
                  <a:srgbClr val="000000"/>
                </a:solidFill>
              </a:defRPr>
            </a:lvl1pPr>
          </a:lstStyle>
          <a:p>
            <a:endParaRPr lang="en-US" dirty="0"/>
          </a:p>
        </p:txBody>
      </p:sp>
      <p:sp>
        <p:nvSpPr>
          <p:cNvPr id="10" name="Content Placeholder 2"/>
          <p:cNvSpPr>
            <a:spLocks noGrp="1"/>
          </p:cNvSpPr>
          <p:nvPr>
            <p:ph idx="1"/>
          </p:nvPr>
        </p:nvSpPr>
        <p:spPr>
          <a:xfrm>
            <a:off x="1299642" y="1705428"/>
            <a:ext cx="7525044" cy="3940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503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1299642" y="210106"/>
            <a:ext cx="7735502" cy="827665"/>
          </a:xfrm>
        </p:spPr>
        <p:txBody>
          <a:bodyPr/>
          <a:lstStyle>
            <a:lvl1pPr algn="l">
              <a:defRPr>
                <a:solidFill>
                  <a:srgbClr val="000000"/>
                </a:solidFill>
              </a:defRPr>
            </a:lvl1pPr>
          </a:lstStyle>
          <a:p>
            <a:endParaRPr lang="en-US" dirty="0"/>
          </a:p>
        </p:txBody>
      </p:sp>
      <p:sp>
        <p:nvSpPr>
          <p:cNvPr id="5" name="Content Placeholder 2"/>
          <p:cNvSpPr>
            <a:spLocks noGrp="1"/>
          </p:cNvSpPr>
          <p:nvPr>
            <p:ph idx="1"/>
          </p:nvPr>
        </p:nvSpPr>
        <p:spPr>
          <a:xfrm>
            <a:off x="1299642" y="1705428"/>
            <a:ext cx="7525044" cy="394062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16068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F192BA1-0906-C04B-B534-E48A045F1414}" type="slidenum">
              <a:rPr lang="en-US" smtClean="0"/>
              <a:pPr/>
              <a:t>‹#›</a:t>
            </a:fld>
            <a:endParaRPr lang="en-US"/>
          </a:p>
        </p:txBody>
      </p:sp>
      <p:sp>
        <p:nvSpPr>
          <p:cNvPr id="7" name="Text Placeholder 6"/>
          <p:cNvSpPr>
            <a:spLocks noGrp="1"/>
          </p:cNvSpPr>
          <p:nvPr>
            <p:ph idx="1"/>
          </p:nvPr>
        </p:nvSpPr>
        <p:spPr>
          <a:xfrm>
            <a:off x="1335314" y="892630"/>
            <a:ext cx="7351486" cy="4542970"/>
          </a:xfrm>
          <a:prstGeom prst="rect">
            <a:avLst/>
          </a:prstGeom>
        </p:spPr>
        <p:txBody>
          <a:bodyPr vert="horz" lIns="91440" tIns="45720" rIns="91440" bIns="45720" rtlCol="0">
            <a:normAutofit/>
          </a:bodyPr>
          <a:lstStyle/>
          <a:p>
            <a:pPr lvl="0"/>
            <a:r>
              <a:rPr lang="en-US" dirty="0"/>
              <a:t>Place an image here</a:t>
            </a:r>
          </a:p>
        </p:txBody>
      </p:sp>
    </p:spTree>
    <p:extLst>
      <p:ext uri="{BB962C8B-B14F-4D97-AF65-F5344CB8AC3E}">
        <p14:creationId xmlns:p14="http://schemas.microsoft.com/office/powerpoint/2010/main" val="2698152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9642" y="195592"/>
            <a:ext cx="7771788" cy="78412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9642" y="1473201"/>
            <a:ext cx="7583101" cy="4165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6068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Lst>
  <p:txStyles>
    <p:title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1335314" y="892630"/>
            <a:ext cx="7351486" cy="4542970"/>
          </a:xfrm>
          <a:prstGeom prst="rect">
            <a:avLst/>
          </a:prstGeom>
        </p:spPr>
        <p:txBody>
          <a:bodyPr vert="horz" lIns="91440" tIns="45720" rIns="91440" bIns="45720" rtlCol="0">
            <a:normAutofit/>
          </a:bodyPr>
          <a:lstStyle/>
          <a:p>
            <a:pPr lvl="0"/>
            <a:r>
              <a:rPr lang="en-US" dirty="0"/>
              <a:t>Place an image here</a:t>
            </a:r>
          </a:p>
        </p:txBody>
      </p:sp>
    </p:spTree>
    <p:extLst>
      <p:ext uri="{BB962C8B-B14F-4D97-AF65-F5344CB8AC3E}">
        <p14:creationId xmlns:p14="http://schemas.microsoft.com/office/powerpoint/2010/main" val="451325680"/>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mailto:jbaker@asaecenter.org"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p:cNvSpPr txBox="1">
            <a:spLocks/>
          </p:cNvSpPr>
          <p:nvPr/>
        </p:nvSpPr>
        <p:spPr>
          <a:xfrm>
            <a:off x="3039272" y="1538437"/>
            <a:ext cx="6292375" cy="2333767"/>
          </a:xfrm>
          <a:prstGeom prst="rect">
            <a:avLst/>
          </a:prstGeom>
        </p:spPr>
        <p:txBody>
          <a:bodyPr vert="horz" lIns="91440" tIns="45720" rIns="91440" bIns="45720" rtlCol="0" anchor="t">
            <a:normAutofit lnSpcReduction="10000"/>
          </a:bodyPr>
          <a:lstStyle>
            <a:lvl1pPr algn="ctr" defTabSz="457200" rtl="0" eaLnBrk="1" latinLnBrk="0" hangingPunct="1">
              <a:spcBef>
                <a:spcPct val="0"/>
              </a:spcBef>
              <a:buNone/>
              <a:defRPr sz="4400" kern="1200">
                <a:solidFill>
                  <a:schemeClr val="bg1"/>
                </a:solidFill>
                <a:latin typeface="Arial" pitchFamily="34" charset="0"/>
                <a:ea typeface="+mj-ea"/>
                <a:cs typeface="Arial" pitchFamily="34" charset="0"/>
              </a:defRPr>
            </a:lvl1pPr>
          </a:lstStyle>
          <a:p>
            <a:r>
              <a:rPr lang="en-US" sz="4000" dirty="0">
                <a:solidFill>
                  <a:schemeClr val="tx1"/>
                </a:solidFill>
              </a:rPr>
              <a:t>Careers </a:t>
            </a:r>
          </a:p>
          <a:p>
            <a:r>
              <a:rPr lang="en-US" sz="4000" dirty="0">
                <a:solidFill>
                  <a:schemeClr val="tx1"/>
                </a:solidFill>
              </a:rPr>
              <a:t>in the  </a:t>
            </a:r>
          </a:p>
          <a:p>
            <a:r>
              <a:rPr lang="en-US" sz="4000" dirty="0">
                <a:solidFill>
                  <a:schemeClr val="tx1"/>
                </a:solidFill>
              </a:rPr>
              <a:t>Association &amp; Nonprofit Sector</a:t>
            </a:r>
          </a:p>
        </p:txBody>
      </p:sp>
      <p:sp>
        <p:nvSpPr>
          <p:cNvPr id="4" name="Title Placeholder 1"/>
          <p:cNvSpPr txBox="1">
            <a:spLocks/>
          </p:cNvSpPr>
          <p:nvPr/>
        </p:nvSpPr>
        <p:spPr>
          <a:xfrm>
            <a:off x="4080887" y="4047641"/>
            <a:ext cx="4209143" cy="1959429"/>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bg1"/>
                </a:solidFill>
                <a:latin typeface="Arial" pitchFamily="34" charset="0"/>
                <a:ea typeface="+mj-ea"/>
                <a:cs typeface="Arial" pitchFamily="34" charset="0"/>
              </a:defRPr>
            </a:lvl1pPr>
          </a:lstStyle>
          <a:p>
            <a:endParaRPr lang="en-US" sz="1800" dirty="0">
              <a:solidFill>
                <a:schemeClr val="tx1"/>
              </a:solidFill>
            </a:endParaRPr>
          </a:p>
          <a:p>
            <a:endParaRPr lang="en-US" sz="1800" dirty="0">
              <a:solidFill>
                <a:schemeClr val="tx1"/>
              </a:solidFill>
            </a:endParaRPr>
          </a:p>
          <a:p>
            <a:r>
              <a:rPr lang="en-US" sz="2800" b="1" dirty="0">
                <a:solidFill>
                  <a:schemeClr val="tx1"/>
                </a:solidFill>
              </a:rPr>
              <a:t>December 14, 2017</a:t>
            </a:r>
          </a:p>
          <a:p>
            <a:endParaRPr lang="en-US" sz="1800" dirty="0">
              <a:solidFill>
                <a:schemeClr val="tx1"/>
              </a:solidFill>
            </a:endParaRPr>
          </a:p>
          <a:p>
            <a:pPr algn="l"/>
            <a:endParaRPr lang="en-US" sz="1800" dirty="0">
              <a:solidFill>
                <a:schemeClr val="tx1"/>
              </a:solidFill>
            </a:endParaRPr>
          </a:p>
        </p:txBody>
      </p:sp>
    </p:spTree>
    <p:extLst>
      <p:ext uri="{BB962C8B-B14F-4D97-AF65-F5344CB8AC3E}">
        <p14:creationId xmlns:p14="http://schemas.microsoft.com/office/powerpoint/2010/main" val="380756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9642" y="210106"/>
            <a:ext cx="7735502" cy="990897"/>
          </a:xfrm>
        </p:spPr>
        <p:txBody>
          <a:bodyPr>
            <a:normAutofit/>
          </a:bodyPr>
          <a:lstStyle/>
          <a:p>
            <a:r>
              <a:rPr lang="en-US" sz="4000" dirty="0"/>
              <a:t>Types of Associations</a:t>
            </a:r>
          </a:p>
        </p:txBody>
      </p:sp>
      <p:sp>
        <p:nvSpPr>
          <p:cNvPr id="5" name="Content Placeholder 4"/>
          <p:cNvSpPr>
            <a:spLocks noGrp="1"/>
          </p:cNvSpPr>
          <p:nvPr>
            <p:ph idx="1"/>
          </p:nvPr>
        </p:nvSpPr>
        <p:spPr>
          <a:xfrm>
            <a:off x="1299642" y="1687324"/>
            <a:ext cx="7525044" cy="4258644"/>
          </a:xfrm>
        </p:spPr>
        <p:txBody>
          <a:bodyPr>
            <a:normAutofit fontScale="92500" lnSpcReduction="10000"/>
          </a:bodyPr>
          <a:lstStyle/>
          <a:p>
            <a:r>
              <a:rPr lang="en-US" sz="2600" b="1" dirty="0"/>
              <a:t>Trade Associations</a:t>
            </a:r>
          </a:p>
          <a:p>
            <a:pPr lvl="1">
              <a:buClr>
                <a:schemeClr val="accent6">
                  <a:lumMod val="75000"/>
                </a:schemeClr>
              </a:buClr>
              <a:buFont typeface="Courier New" pitchFamily="49" charset="0"/>
              <a:buChar char="o"/>
              <a:defRPr/>
            </a:pPr>
            <a:r>
              <a:rPr lang="en-US" sz="2200" dirty="0"/>
              <a:t>Represents a particular industry’s interests</a:t>
            </a:r>
          </a:p>
          <a:p>
            <a:pPr lvl="1">
              <a:buClr>
                <a:schemeClr val="accent6">
                  <a:lumMod val="75000"/>
                </a:schemeClr>
              </a:buClr>
              <a:buFont typeface="Courier New" pitchFamily="49" charset="0"/>
              <a:buChar char="o"/>
              <a:defRPr/>
            </a:pPr>
            <a:r>
              <a:rPr lang="en-US" sz="2200" dirty="0"/>
              <a:t>Most often corporate or organizational memberships</a:t>
            </a:r>
          </a:p>
          <a:p>
            <a:pPr marL="0" indent="0">
              <a:buNone/>
            </a:pPr>
            <a:endParaRPr lang="en-US" sz="2400" b="1" dirty="0"/>
          </a:p>
          <a:p>
            <a:r>
              <a:rPr lang="en-US" sz="2600" b="1" dirty="0"/>
              <a:t>Professional Societies</a:t>
            </a:r>
          </a:p>
          <a:p>
            <a:pPr lvl="1">
              <a:buClr>
                <a:schemeClr val="accent6">
                  <a:lumMod val="75000"/>
                </a:schemeClr>
              </a:buClr>
              <a:buFont typeface="Courier New" pitchFamily="49" charset="0"/>
              <a:buChar char="o"/>
              <a:defRPr/>
            </a:pPr>
            <a:r>
              <a:rPr lang="en-US" sz="2200" dirty="0"/>
              <a:t>Represents a particular profession or career and advocates best practices</a:t>
            </a:r>
          </a:p>
          <a:p>
            <a:pPr lvl="1">
              <a:buClr>
                <a:schemeClr val="accent6">
                  <a:lumMod val="75000"/>
                </a:schemeClr>
              </a:buClr>
              <a:buFont typeface="Courier New" pitchFamily="49" charset="0"/>
              <a:buChar char="o"/>
              <a:defRPr/>
            </a:pPr>
            <a:r>
              <a:rPr lang="en-US" sz="2200" dirty="0"/>
              <a:t>Most often individual/personal memberships</a:t>
            </a:r>
          </a:p>
          <a:p>
            <a:pPr marL="0" indent="0">
              <a:buNone/>
            </a:pPr>
            <a:endParaRPr lang="en-US" sz="2400" b="1" dirty="0"/>
          </a:p>
          <a:p>
            <a:r>
              <a:rPr lang="en-US" sz="2600" b="1" dirty="0"/>
              <a:t>Philanthropic Organizations</a:t>
            </a:r>
          </a:p>
          <a:p>
            <a:pPr lvl="1">
              <a:buClr>
                <a:schemeClr val="accent6">
                  <a:lumMod val="75000"/>
                </a:schemeClr>
              </a:buClr>
              <a:buFont typeface="Courier New" pitchFamily="49" charset="0"/>
              <a:buChar char="o"/>
              <a:defRPr/>
            </a:pPr>
            <a:r>
              <a:rPr lang="en-US" sz="2200" dirty="0"/>
              <a:t>Represents a charitable/social cause or effort</a:t>
            </a:r>
          </a:p>
          <a:p>
            <a:pPr lvl="1">
              <a:buClr>
                <a:schemeClr val="accent6">
                  <a:lumMod val="75000"/>
                </a:schemeClr>
              </a:buClr>
              <a:buFont typeface="Courier New" pitchFamily="49" charset="0"/>
              <a:buChar char="o"/>
              <a:defRPr/>
            </a:pPr>
            <a:r>
              <a:rPr lang="en-US" sz="2200" dirty="0"/>
              <a:t>Most often do not offer membership, rather donor based</a:t>
            </a:r>
            <a:endParaRPr lang="en-US" sz="2200" i="1" dirty="0"/>
          </a:p>
          <a:p>
            <a:pPr marL="0" indent="0">
              <a:buNone/>
            </a:pPr>
            <a:endParaRPr lang="en-US" dirty="0"/>
          </a:p>
        </p:txBody>
      </p:sp>
    </p:spTree>
    <p:extLst>
      <p:ext uri="{BB962C8B-B14F-4D97-AF65-F5344CB8AC3E}">
        <p14:creationId xmlns:p14="http://schemas.microsoft.com/office/powerpoint/2010/main" val="5167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9642" y="210106"/>
            <a:ext cx="7735502" cy="990897"/>
          </a:xfrm>
        </p:spPr>
        <p:txBody>
          <a:bodyPr>
            <a:normAutofit fontScale="90000"/>
          </a:bodyPr>
          <a:lstStyle/>
          <a:p>
            <a:r>
              <a:rPr lang="en-US" sz="4000" dirty="0"/>
              <a:t>Focus of Different Types of  Associations</a:t>
            </a:r>
          </a:p>
        </p:txBody>
      </p:sp>
      <p:sp>
        <p:nvSpPr>
          <p:cNvPr id="5" name="Content Placeholder 4"/>
          <p:cNvSpPr>
            <a:spLocks noGrp="1"/>
          </p:cNvSpPr>
          <p:nvPr>
            <p:ph idx="1"/>
          </p:nvPr>
        </p:nvSpPr>
        <p:spPr>
          <a:xfrm>
            <a:off x="1299642" y="1705986"/>
            <a:ext cx="7525044" cy="4258644"/>
          </a:xfrm>
        </p:spPr>
        <p:txBody>
          <a:bodyPr>
            <a:normAutofit fontScale="92500" lnSpcReduction="20000"/>
          </a:bodyPr>
          <a:lstStyle/>
          <a:p>
            <a:r>
              <a:rPr lang="en-US" sz="2600" b="1" dirty="0"/>
              <a:t>Trade Associations</a:t>
            </a:r>
          </a:p>
          <a:p>
            <a:pPr lvl="1">
              <a:lnSpc>
                <a:spcPct val="90000"/>
              </a:lnSpc>
              <a:buClr>
                <a:schemeClr val="accent6">
                  <a:lumMod val="75000"/>
                </a:schemeClr>
              </a:buClr>
              <a:buSzPct val="85000"/>
              <a:buFont typeface="Courier New" pitchFamily="49" charset="0"/>
              <a:buChar char="o"/>
              <a:defRPr/>
            </a:pPr>
            <a:r>
              <a:rPr lang="en-US" sz="2200" dirty="0">
                <a:ea typeface="ＭＳ Ｐゴシック" charset="-128"/>
              </a:rPr>
              <a:t>Government Relations – Lobbying for the industry’s best interests</a:t>
            </a:r>
          </a:p>
          <a:p>
            <a:pPr lvl="1">
              <a:lnSpc>
                <a:spcPct val="90000"/>
              </a:lnSpc>
              <a:buClr>
                <a:schemeClr val="accent6">
                  <a:lumMod val="75000"/>
                </a:schemeClr>
              </a:buClr>
              <a:buSzPct val="85000"/>
              <a:buFont typeface="Courier New" pitchFamily="49" charset="0"/>
              <a:buChar char="o"/>
              <a:defRPr/>
            </a:pPr>
            <a:r>
              <a:rPr lang="en-US" sz="2200" dirty="0">
                <a:ea typeface="ＭＳ Ｐゴシック" charset="-128"/>
              </a:rPr>
              <a:t>Public Relations – Efforts to promote public awareness and positive opinion for the industry</a:t>
            </a:r>
          </a:p>
          <a:p>
            <a:pPr marL="0" indent="0">
              <a:buNone/>
            </a:pPr>
            <a:endParaRPr lang="en-US" sz="2400" b="1" dirty="0"/>
          </a:p>
          <a:p>
            <a:r>
              <a:rPr lang="en-US" sz="2600" b="1" dirty="0"/>
              <a:t>Professional Societies</a:t>
            </a:r>
          </a:p>
          <a:p>
            <a:pPr lvl="1">
              <a:lnSpc>
                <a:spcPct val="90000"/>
              </a:lnSpc>
              <a:buClr>
                <a:schemeClr val="accent6">
                  <a:lumMod val="75000"/>
                </a:schemeClr>
              </a:buClr>
              <a:buSzPct val="85000"/>
              <a:buFont typeface="Courier New" pitchFamily="49" charset="0"/>
              <a:buChar char="o"/>
              <a:defRPr/>
            </a:pPr>
            <a:r>
              <a:rPr lang="en-US" sz="2200" dirty="0">
                <a:ea typeface="ＭＳ Ｐゴシック" charset="-128"/>
              </a:rPr>
              <a:t>Professional Education</a:t>
            </a:r>
          </a:p>
          <a:p>
            <a:pPr lvl="1">
              <a:lnSpc>
                <a:spcPct val="90000"/>
              </a:lnSpc>
              <a:buClr>
                <a:schemeClr val="accent6">
                  <a:lumMod val="75000"/>
                </a:schemeClr>
              </a:buClr>
              <a:buSzPct val="85000"/>
              <a:buFont typeface="Courier New" pitchFamily="49" charset="0"/>
              <a:buChar char="o"/>
              <a:defRPr/>
            </a:pPr>
            <a:r>
              <a:rPr lang="en-US" sz="2200" dirty="0">
                <a:ea typeface="ＭＳ Ｐゴシック" charset="-128"/>
              </a:rPr>
              <a:t>Peer Networking</a:t>
            </a:r>
          </a:p>
          <a:p>
            <a:pPr lvl="1">
              <a:lnSpc>
                <a:spcPct val="90000"/>
              </a:lnSpc>
              <a:buClr>
                <a:schemeClr val="accent6">
                  <a:lumMod val="75000"/>
                </a:schemeClr>
              </a:buClr>
              <a:buSzPct val="85000"/>
              <a:buFont typeface="Courier New" pitchFamily="49" charset="0"/>
              <a:buChar char="o"/>
              <a:defRPr/>
            </a:pPr>
            <a:r>
              <a:rPr lang="en-US" sz="2200" dirty="0">
                <a:ea typeface="ＭＳ Ｐゴシック" charset="-128"/>
              </a:rPr>
              <a:t>“Prestige Factor</a:t>
            </a:r>
          </a:p>
          <a:p>
            <a:pPr marL="0" indent="0">
              <a:buNone/>
            </a:pPr>
            <a:endParaRPr lang="en-US" sz="2400" b="1" dirty="0"/>
          </a:p>
          <a:p>
            <a:r>
              <a:rPr lang="en-US" sz="2600" b="1" dirty="0"/>
              <a:t>Philanthropic Organizations</a:t>
            </a:r>
          </a:p>
          <a:p>
            <a:pPr lvl="1">
              <a:lnSpc>
                <a:spcPct val="90000"/>
              </a:lnSpc>
              <a:buClr>
                <a:schemeClr val="accent6">
                  <a:lumMod val="75000"/>
                </a:schemeClr>
              </a:buClr>
              <a:buSzPct val="85000"/>
              <a:buFont typeface="Courier New" pitchFamily="49" charset="0"/>
              <a:buChar char="o"/>
              <a:defRPr/>
            </a:pPr>
            <a:r>
              <a:rPr lang="en-US" sz="2400" dirty="0">
                <a:ea typeface="ＭＳ Ｐゴシック" charset="-128"/>
              </a:rPr>
              <a:t>Belief in a cause</a:t>
            </a:r>
          </a:p>
          <a:p>
            <a:pPr lvl="1">
              <a:lnSpc>
                <a:spcPct val="90000"/>
              </a:lnSpc>
              <a:buClr>
                <a:schemeClr val="accent6">
                  <a:lumMod val="75000"/>
                </a:schemeClr>
              </a:buClr>
              <a:buSzPct val="85000"/>
              <a:buFont typeface="Courier New" pitchFamily="49" charset="0"/>
              <a:buChar char="o"/>
              <a:defRPr/>
            </a:pPr>
            <a:r>
              <a:rPr lang="en-US" sz="2400" dirty="0">
                <a:ea typeface="ＭＳ Ｐゴシック" charset="-128"/>
              </a:rPr>
              <a:t>Research funding</a:t>
            </a:r>
          </a:p>
          <a:p>
            <a:pPr marL="0" indent="0">
              <a:buNone/>
            </a:pPr>
            <a:endParaRPr lang="en-US" dirty="0"/>
          </a:p>
        </p:txBody>
      </p:sp>
    </p:spTree>
    <p:extLst>
      <p:ext uri="{BB962C8B-B14F-4D97-AF65-F5344CB8AC3E}">
        <p14:creationId xmlns:p14="http://schemas.microsoft.com/office/powerpoint/2010/main" val="1125240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9642" y="322073"/>
            <a:ext cx="7735502" cy="990897"/>
          </a:xfrm>
        </p:spPr>
        <p:txBody>
          <a:bodyPr>
            <a:noAutofit/>
          </a:bodyPr>
          <a:lstStyle/>
          <a:p>
            <a:r>
              <a:rPr lang="en-US" sz="3600" dirty="0"/>
              <a:t>Structures &amp; Roles within Associations</a:t>
            </a:r>
          </a:p>
        </p:txBody>
      </p:sp>
      <p:sp>
        <p:nvSpPr>
          <p:cNvPr id="5" name="Content Placeholder 4"/>
          <p:cNvSpPr>
            <a:spLocks noGrp="1"/>
          </p:cNvSpPr>
          <p:nvPr>
            <p:ph idx="1"/>
          </p:nvPr>
        </p:nvSpPr>
        <p:spPr>
          <a:xfrm>
            <a:off x="1299642" y="1500711"/>
            <a:ext cx="7525044" cy="5235992"/>
          </a:xfrm>
        </p:spPr>
        <p:txBody>
          <a:bodyPr>
            <a:normAutofit fontScale="77500" lnSpcReduction="20000"/>
          </a:bodyPr>
          <a:lstStyle/>
          <a:p>
            <a:r>
              <a:rPr lang="en-US" sz="3100" b="1" dirty="0">
                <a:ea typeface="ＭＳ Ｐゴシック" charset="-128"/>
              </a:rPr>
              <a:t>Board of Directors</a:t>
            </a:r>
          </a:p>
          <a:p>
            <a:pPr lvl="1"/>
            <a:r>
              <a:rPr lang="en-US" sz="2600" dirty="0">
                <a:ea typeface="ＭＳ Ｐゴシック" charset="-128"/>
              </a:rPr>
              <a:t>Sets direction of the association and sets policies</a:t>
            </a:r>
          </a:p>
          <a:p>
            <a:pPr lvl="1"/>
            <a:r>
              <a:rPr lang="en-US" sz="2600" dirty="0">
                <a:ea typeface="ＭＳ Ｐゴシック" charset="-128"/>
              </a:rPr>
              <a:t>Led by the Chief Elected Officer (a.k.a. Board President or Chair)</a:t>
            </a:r>
          </a:p>
          <a:p>
            <a:pPr lvl="1"/>
            <a:r>
              <a:rPr lang="en-US" sz="2600" dirty="0">
                <a:ea typeface="ＭＳ Ｐゴシック" charset="-128"/>
              </a:rPr>
              <a:t>Has the power to hire and fire the Executive Director (a.k.a. Chief Executive Officer)</a:t>
            </a:r>
          </a:p>
          <a:p>
            <a:pPr marL="0" indent="0">
              <a:buNone/>
            </a:pPr>
            <a:endParaRPr lang="en-US" sz="1500" b="1" dirty="0">
              <a:ea typeface="ＭＳ Ｐゴシック" charset="-128"/>
            </a:endParaRPr>
          </a:p>
          <a:p>
            <a:r>
              <a:rPr lang="en-US" sz="3100" b="1" dirty="0">
                <a:ea typeface="ＭＳ Ｐゴシック" charset="-128"/>
              </a:rPr>
              <a:t>Committees and Volunteers</a:t>
            </a:r>
          </a:p>
          <a:p>
            <a:pPr lvl="1"/>
            <a:r>
              <a:rPr lang="en-US" sz="2600" dirty="0">
                <a:ea typeface="ＭＳ Ｐゴシック" charset="-128"/>
              </a:rPr>
              <a:t>Committees are usually established for particular functional areas or projects</a:t>
            </a:r>
          </a:p>
          <a:p>
            <a:pPr lvl="1"/>
            <a:r>
              <a:rPr lang="en-US" sz="2600" dirty="0">
                <a:ea typeface="ＭＳ Ｐゴシック" charset="-128"/>
              </a:rPr>
              <a:t>Act in an advisory role and often do much of the technical work</a:t>
            </a:r>
          </a:p>
          <a:p>
            <a:pPr marL="0" indent="0">
              <a:buNone/>
            </a:pPr>
            <a:endParaRPr lang="en-US" sz="1700" b="1" dirty="0">
              <a:ea typeface="ＭＳ Ｐゴシック" charset="-128"/>
            </a:endParaRPr>
          </a:p>
          <a:p>
            <a:r>
              <a:rPr lang="en-US" sz="3100" b="1" dirty="0">
                <a:ea typeface="ＭＳ Ｐゴシック" charset="-128"/>
              </a:rPr>
              <a:t>Association Staff</a:t>
            </a:r>
          </a:p>
          <a:p>
            <a:pPr lvl="1"/>
            <a:r>
              <a:rPr lang="en-US" sz="2600" dirty="0">
                <a:ea typeface="ＭＳ Ｐゴシック" charset="-128"/>
              </a:rPr>
              <a:t>Acts under the direction of the Executive Director and collaborates with committees and volunteers</a:t>
            </a:r>
          </a:p>
          <a:p>
            <a:pPr lvl="1"/>
            <a:r>
              <a:rPr lang="en-US" sz="2600" dirty="0">
                <a:ea typeface="ＭＳ Ｐゴシック" charset="-128"/>
              </a:rPr>
              <a:t>Association staffs are often small (less than 10 paid employees)</a:t>
            </a:r>
          </a:p>
          <a:p>
            <a:pPr marL="0" indent="0">
              <a:buNone/>
            </a:pPr>
            <a:endParaRPr lang="en-US" dirty="0"/>
          </a:p>
        </p:txBody>
      </p:sp>
    </p:spTree>
    <p:extLst>
      <p:ext uri="{BB962C8B-B14F-4D97-AF65-F5344CB8AC3E}">
        <p14:creationId xmlns:p14="http://schemas.microsoft.com/office/powerpoint/2010/main" val="275358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392702"/>
            <a:ext cx="7525044" cy="4380301"/>
          </a:xfrm>
        </p:spPr>
        <p:txBody>
          <a:bodyPr>
            <a:normAutofit fontScale="70000" lnSpcReduction="20000"/>
          </a:bodyPr>
          <a:lstStyle/>
          <a:p>
            <a:pPr marL="0" indent="0" algn="ctr">
              <a:buNone/>
            </a:pPr>
            <a:r>
              <a:rPr lang="en-US" b="1" dirty="0">
                <a:solidFill>
                  <a:schemeClr val="accent6">
                    <a:lumMod val="75000"/>
                  </a:schemeClr>
                </a:solidFill>
                <a:ea typeface="ＭＳ Ｐゴシック" charset="-128"/>
              </a:rPr>
              <a:t>AMC</a:t>
            </a:r>
            <a:r>
              <a:rPr lang="en-US" b="1" dirty="0">
                <a:ea typeface="ＭＳ Ｐゴシック" charset="-128"/>
              </a:rPr>
              <a:t> = Association Management Company</a:t>
            </a:r>
          </a:p>
          <a:p>
            <a:pPr marL="0" indent="0">
              <a:buNone/>
            </a:pPr>
            <a:endParaRPr lang="en-US" dirty="0">
              <a:ea typeface="ＭＳ Ｐゴシック" charset="-128"/>
            </a:endParaRPr>
          </a:p>
          <a:p>
            <a:r>
              <a:rPr lang="en-US" dirty="0">
                <a:ea typeface="ＭＳ Ｐゴシック" charset="-128"/>
              </a:rPr>
              <a:t>Business enterprise that </a:t>
            </a:r>
            <a:r>
              <a:rPr lang="en-US" b="1" dirty="0">
                <a:solidFill>
                  <a:schemeClr val="accent6">
                    <a:lumMod val="75000"/>
                  </a:schemeClr>
                </a:solidFill>
                <a:ea typeface="ＭＳ Ｐゴシック" charset="-128"/>
              </a:rPr>
              <a:t>offers executive management and operations services for non-profit associations</a:t>
            </a:r>
            <a:r>
              <a:rPr lang="en-US" i="1" dirty="0">
                <a:ea typeface="ＭＳ Ｐゴシック" charset="-128"/>
              </a:rPr>
              <a:t>.</a:t>
            </a:r>
          </a:p>
          <a:p>
            <a:pPr algn="ctr"/>
            <a:endParaRPr lang="en-US" dirty="0">
              <a:ea typeface="ＭＳ Ｐゴシック" charset="-128"/>
            </a:endParaRPr>
          </a:p>
          <a:p>
            <a:r>
              <a:rPr lang="en-US" dirty="0">
                <a:ea typeface="ＭＳ Ｐゴシック" charset="-128"/>
              </a:rPr>
              <a:t>An </a:t>
            </a:r>
            <a:r>
              <a:rPr lang="en-US" b="1" dirty="0">
                <a:solidFill>
                  <a:schemeClr val="accent6">
                    <a:lumMod val="75000"/>
                  </a:schemeClr>
                </a:solidFill>
                <a:ea typeface="ＭＳ Ｐゴシック" charset="-128"/>
              </a:rPr>
              <a:t>alternative to hiring dedicated staff</a:t>
            </a:r>
            <a:r>
              <a:rPr lang="en-US" b="1" i="1" dirty="0">
                <a:solidFill>
                  <a:schemeClr val="accent6">
                    <a:lumMod val="75000"/>
                  </a:schemeClr>
                </a:solidFill>
                <a:ea typeface="ＭＳ Ｐゴシック" charset="-128"/>
              </a:rPr>
              <a:t> </a:t>
            </a:r>
            <a:r>
              <a:rPr lang="en-US" dirty="0">
                <a:ea typeface="ＭＳ Ｐゴシック" charset="-128"/>
              </a:rPr>
              <a:t>to manage an association.</a:t>
            </a:r>
          </a:p>
          <a:p>
            <a:endParaRPr lang="en-US" dirty="0">
              <a:ea typeface="ＭＳ Ｐゴシック" charset="-128"/>
            </a:endParaRPr>
          </a:p>
          <a:p>
            <a:r>
              <a:rPr lang="en-US" dirty="0">
                <a:ea typeface="ＭＳ Ｐゴシック" charset="-128"/>
              </a:rPr>
              <a:t>Most commonly an AMC provides a core team (e.g., an executive director, meeting manager, and membership coordinator) and then utilizes matrix personnel in the areas of financial management, data entry, web and creative services, to supplement these services.</a:t>
            </a:r>
          </a:p>
          <a:p>
            <a:pPr marL="0" indent="0">
              <a:buNone/>
            </a:pPr>
            <a:endParaRPr lang="en-US" dirty="0"/>
          </a:p>
        </p:txBody>
      </p:sp>
      <p:sp>
        <p:nvSpPr>
          <p:cNvPr id="7" name="Title 3"/>
          <p:cNvSpPr>
            <a:spLocks noGrp="1"/>
          </p:cNvSpPr>
          <p:nvPr>
            <p:ph type="title"/>
          </p:nvPr>
        </p:nvSpPr>
        <p:spPr>
          <a:xfrm>
            <a:off x="1299642" y="210106"/>
            <a:ext cx="7735502" cy="990897"/>
          </a:xfrm>
        </p:spPr>
        <p:txBody>
          <a:bodyPr>
            <a:normAutofit/>
          </a:bodyPr>
          <a:lstStyle/>
          <a:p>
            <a:r>
              <a:rPr lang="en-US" sz="4000" dirty="0"/>
              <a:t>A Note about AMCs</a:t>
            </a:r>
          </a:p>
        </p:txBody>
      </p:sp>
    </p:spTree>
    <p:extLst>
      <p:ext uri="{BB962C8B-B14F-4D97-AF65-F5344CB8AC3E}">
        <p14:creationId xmlns:p14="http://schemas.microsoft.com/office/powerpoint/2010/main" val="1106893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937726" y="2152132"/>
            <a:ext cx="7772400" cy="1470025"/>
          </a:xfrm>
          <a:prstGeom prst="rect">
            <a:avLst/>
          </a:prstGeom>
        </p:spPr>
        <p:txBody>
          <a:bodyPr/>
          <a:lstStyle/>
          <a:p>
            <a:r>
              <a:rPr lang="en-US" sz="4000" b="1" dirty="0">
                <a:latin typeface="Arial" panose="020B0604020202020204" pitchFamily="34" charset="0"/>
                <a:cs typeface="Arial" panose="020B0604020202020204" pitchFamily="34" charset="0"/>
              </a:rPr>
              <a:t>Association Employment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28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505243"/>
            <a:ext cx="7525044" cy="5035515"/>
          </a:xfrm>
        </p:spPr>
        <p:txBody>
          <a:bodyPr>
            <a:normAutofit lnSpcReduction="10000"/>
          </a:bodyPr>
          <a:lstStyle/>
          <a:p>
            <a:r>
              <a:rPr lang="en-US" sz="2400" dirty="0"/>
              <a:t>Membership organizations employed more than </a:t>
            </a:r>
            <a:r>
              <a:rPr lang="en-US" sz="2400" dirty="0">
                <a:solidFill>
                  <a:schemeClr val="accent6">
                    <a:lumMod val="75000"/>
                  </a:schemeClr>
                </a:solidFill>
              </a:rPr>
              <a:t>1.3 million people</a:t>
            </a:r>
            <a:r>
              <a:rPr lang="en-US" sz="2400" dirty="0">
                <a:solidFill>
                  <a:srgbClr val="FF0000"/>
                </a:solidFill>
              </a:rPr>
              <a:t> </a:t>
            </a:r>
            <a:r>
              <a:rPr lang="en-US" sz="2400" dirty="0"/>
              <a:t>in 2013.</a:t>
            </a:r>
          </a:p>
          <a:p>
            <a:pPr marL="0" indent="0">
              <a:buNone/>
            </a:pPr>
            <a:endParaRPr lang="en-US" sz="2400" dirty="0"/>
          </a:p>
          <a:p>
            <a:r>
              <a:rPr lang="en-US" sz="2400" dirty="0"/>
              <a:t>The average annual wage for employees of professional associations in 2013 was </a:t>
            </a:r>
            <a:r>
              <a:rPr lang="en-US" sz="2400" dirty="0">
                <a:solidFill>
                  <a:schemeClr val="accent6">
                    <a:lumMod val="75000"/>
                  </a:schemeClr>
                </a:solidFill>
              </a:rPr>
              <a:t>$77,377</a:t>
            </a:r>
            <a:r>
              <a:rPr lang="en-US" sz="2400" dirty="0"/>
              <a:t>;</a:t>
            </a:r>
            <a:r>
              <a:rPr lang="en-US" sz="2400" dirty="0">
                <a:solidFill>
                  <a:srgbClr val="FF0000"/>
                </a:solidFill>
              </a:rPr>
              <a:t> </a:t>
            </a:r>
            <a:r>
              <a:rPr lang="en-US" sz="2400" dirty="0"/>
              <a:t>The average annual wage for employees of business associations in 2013 was </a:t>
            </a:r>
            <a:r>
              <a:rPr lang="en-US" sz="2400" dirty="0">
                <a:solidFill>
                  <a:schemeClr val="accent6">
                    <a:lumMod val="75000"/>
                  </a:schemeClr>
                </a:solidFill>
              </a:rPr>
              <a:t>$70,824</a:t>
            </a:r>
            <a:r>
              <a:rPr lang="en-US" sz="2400" b="1" dirty="0"/>
              <a:t>.</a:t>
            </a:r>
          </a:p>
          <a:p>
            <a:pPr marL="0" indent="0">
              <a:buNone/>
            </a:pPr>
            <a:endParaRPr lang="en-US" sz="2400" dirty="0"/>
          </a:p>
          <a:p>
            <a:r>
              <a:rPr lang="en-US" sz="2400" dirty="0"/>
              <a:t>States with the highest membership organization employment numbers in 2013:</a:t>
            </a:r>
          </a:p>
          <a:p>
            <a:pPr lvl="1"/>
            <a:r>
              <a:rPr lang="en-US" sz="2000" dirty="0"/>
              <a:t>California, New York, Illinois, Pennsylvania, and Florida</a:t>
            </a:r>
            <a:endParaRPr lang="en-US" sz="1100" dirty="0"/>
          </a:p>
          <a:p>
            <a:pPr lvl="1">
              <a:buNone/>
            </a:pPr>
            <a:endParaRPr lang="en-US" sz="1100" dirty="0"/>
          </a:p>
          <a:p>
            <a:pPr lvl="1">
              <a:buNone/>
            </a:pPr>
            <a:endParaRPr lang="en-US" sz="1100" dirty="0"/>
          </a:p>
          <a:p>
            <a:pPr lvl="1">
              <a:buNone/>
            </a:pPr>
            <a:r>
              <a:rPr lang="en-US" sz="1100" dirty="0"/>
              <a:t>Source: ASAE’s </a:t>
            </a:r>
            <a:r>
              <a:rPr lang="en-US" sz="1100" i="1" dirty="0"/>
              <a:t>The Power of Associations: An Objective Snapshot of the U.S. Association Community, </a:t>
            </a:r>
            <a:r>
              <a:rPr lang="en-US" sz="1100" dirty="0"/>
              <a:t>which includes data gleaned from the IRS Data Book, the Bureau of Labor Statistics, Quarterly Census of Employment and Wages, and the ASAE Foundation’s 990 Database.</a:t>
            </a:r>
          </a:p>
          <a:p>
            <a:pPr lvl="1">
              <a:buNone/>
            </a:pPr>
            <a:endParaRPr lang="en-US" sz="1100" dirty="0"/>
          </a:p>
          <a:p>
            <a:pPr marL="0" indent="0">
              <a:buNone/>
            </a:pPr>
            <a:endParaRPr lang="en-US" dirty="0"/>
          </a:p>
        </p:txBody>
      </p:sp>
      <p:sp>
        <p:nvSpPr>
          <p:cNvPr id="6" name="Title 3"/>
          <p:cNvSpPr txBox="1">
            <a:spLocks/>
          </p:cNvSpPr>
          <p:nvPr/>
        </p:nvSpPr>
        <p:spPr>
          <a:xfrm>
            <a:off x="1299642" y="322073"/>
            <a:ext cx="7735502" cy="99089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3600" dirty="0"/>
              <a:t>Association Employment Stats</a:t>
            </a:r>
          </a:p>
        </p:txBody>
      </p:sp>
    </p:spTree>
    <p:extLst>
      <p:ext uri="{BB962C8B-B14F-4D97-AF65-F5344CB8AC3E}">
        <p14:creationId xmlns:p14="http://schemas.microsoft.com/office/powerpoint/2010/main" val="186400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705428"/>
            <a:ext cx="7525044" cy="4067575"/>
          </a:xfrm>
        </p:spPr>
        <p:txBody>
          <a:bodyPr>
            <a:noAutofit/>
          </a:bodyPr>
          <a:lstStyle/>
          <a:p>
            <a:pPr marL="0" indent="0">
              <a:buNone/>
            </a:pPr>
            <a:r>
              <a:rPr lang="en-US" sz="2600" dirty="0"/>
              <a:t>In the DMV:</a:t>
            </a:r>
          </a:p>
          <a:p>
            <a:pPr marL="0" indent="0">
              <a:buNone/>
            </a:pPr>
            <a:endParaRPr lang="en-US" sz="1200" b="1" dirty="0">
              <a:solidFill>
                <a:srgbClr val="7030A0"/>
              </a:solidFill>
            </a:endParaRPr>
          </a:p>
          <a:p>
            <a:r>
              <a:rPr lang="en-US" sz="2600" dirty="0"/>
              <a:t>If it were a state, the DC Metro Area would rank </a:t>
            </a:r>
            <a:r>
              <a:rPr lang="en-US" sz="2600" dirty="0">
                <a:solidFill>
                  <a:schemeClr val="accent6">
                    <a:lumMod val="75000"/>
                  </a:schemeClr>
                </a:solidFill>
              </a:rPr>
              <a:t>3</a:t>
            </a:r>
            <a:r>
              <a:rPr lang="en-US" sz="2600" baseline="30000" dirty="0">
                <a:solidFill>
                  <a:schemeClr val="accent6">
                    <a:lumMod val="75000"/>
                  </a:schemeClr>
                </a:solidFill>
              </a:rPr>
              <a:t>rd</a:t>
            </a:r>
            <a:r>
              <a:rPr lang="en-US" sz="2600" dirty="0">
                <a:solidFill>
                  <a:srgbClr val="FF0000"/>
                </a:solidFill>
              </a:rPr>
              <a:t>  </a:t>
            </a:r>
            <a:r>
              <a:rPr lang="en-US" sz="2600" dirty="0"/>
              <a:t>behind CA and NY in total membership organization employment with </a:t>
            </a:r>
            <a:r>
              <a:rPr lang="en-US" sz="2600" dirty="0">
                <a:solidFill>
                  <a:schemeClr val="accent6">
                    <a:lumMod val="75000"/>
                  </a:schemeClr>
                </a:solidFill>
              </a:rPr>
              <a:t>89,158 jobs</a:t>
            </a:r>
            <a:r>
              <a:rPr lang="en-US" sz="2600" dirty="0"/>
              <a:t>.</a:t>
            </a:r>
            <a:endParaRPr lang="en-US" sz="2600" dirty="0">
              <a:solidFill>
                <a:srgbClr val="FF0000"/>
              </a:solidFill>
            </a:endParaRPr>
          </a:p>
          <a:p>
            <a:endParaRPr lang="en-US" sz="1200" dirty="0">
              <a:solidFill>
                <a:srgbClr val="FF0000"/>
              </a:solidFill>
            </a:endParaRPr>
          </a:p>
          <a:p>
            <a:r>
              <a:rPr lang="en-US" sz="2600" dirty="0"/>
              <a:t>The DMV is home to </a:t>
            </a:r>
            <a:r>
              <a:rPr lang="en-US" sz="2600" dirty="0">
                <a:solidFill>
                  <a:schemeClr val="accent6">
                    <a:lumMod val="75000"/>
                  </a:schemeClr>
                </a:solidFill>
              </a:rPr>
              <a:t>one of the largest concentrations of trade and professional associations</a:t>
            </a:r>
            <a:r>
              <a:rPr lang="en-US" sz="2600" dirty="0"/>
              <a:t>.</a:t>
            </a:r>
          </a:p>
          <a:p>
            <a:pPr marL="0" indent="0">
              <a:buNone/>
            </a:pPr>
            <a:endParaRPr lang="en-US" sz="2600" dirty="0"/>
          </a:p>
        </p:txBody>
      </p:sp>
      <p:sp>
        <p:nvSpPr>
          <p:cNvPr id="6" name="Title 3"/>
          <p:cNvSpPr txBox="1">
            <a:spLocks/>
          </p:cNvSpPr>
          <p:nvPr/>
        </p:nvSpPr>
        <p:spPr>
          <a:xfrm>
            <a:off x="1299642" y="322073"/>
            <a:ext cx="7735502" cy="99089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3600" dirty="0"/>
              <a:t>Association Employment Stats</a:t>
            </a:r>
          </a:p>
        </p:txBody>
      </p:sp>
    </p:spTree>
    <p:extLst>
      <p:ext uri="{BB962C8B-B14F-4D97-AF65-F5344CB8AC3E}">
        <p14:creationId xmlns:p14="http://schemas.microsoft.com/office/powerpoint/2010/main" val="368442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462832"/>
            <a:ext cx="7525044" cy="4067575"/>
          </a:xfrm>
        </p:spPr>
        <p:txBody>
          <a:bodyPr>
            <a:normAutofit/>
          </a:bodyPr>
          <a:lstStyle/>
          <a:p>
            <a:r>
              <a:rPr lang="en-US" sz="2600" dirty="0"/>
              <a:t>Gives you the chance to </a:t>
            </a:r>
            <a:r>
              <a:rPr lang="en-US" sz="2600" dirty="0">
                <a:solidFill>
                  <a:schemeClr val="accent6">
                    <a:lumMod val="75000"/>
                  </a:schemeClr>
                </a:solidFill>
              </a:rPr>
              <a:t>work for a cause you believe in</a:t>
            </a:r>
            <a:r>
              <a:rPr lang="en-US" sz="2600" dirty="0"/>
              <a:t>.</a:t>
            </a:r>
          </a:p>
          <a:p>
            <a:pPr marL="0" indent="0">
              <a:buNone/>
            </a:pPr>
            <a:endParaRPr lang="en-US" sz="1200" dirty="0"/>
          </a:p>
          <a:p>
            <a:r>
              <a:rPr lang="en-US" sz="2600" dirty="0"/>
              <a:t>Allows you to </a:t>
            </a:r>
            <a:r>
              <a:rPr lang="en-US" sz="2600" dirty="0">
                <a:solidFill>
                  <a:schemeClr val="accent6">
                    <a:lumMod val="75000"/>
                  </a:schemeClr>
                </a:solidFill>
              </a:rPr>
              <a:t>work with others who share your beliefs and values</a:t>
            </a:r>
            <a:r>
              <a:rPr lang="en-US" sz="2600" dirty="0"/>
              <a:t>.</a:t>
            </a:r>
          </a:p>
          <a:p>
            <a:pPr marL="0" indent="0">
              <a:buNone/>
            </a:pPr>
            <a:endParaRPr lang="en-US" sz="1200" dirty="0"/>
          </a:p>
          <a:p>
            <a:r>
              <a:rPr lang="en-US" sz="2600" dirty="0"/>
              <a:t>Gives you the ability to </a:t>
            </a:r>
            <a:r>
              <a:rPr lang="en-US" sz="2600" dirty="0">
                <a:solidFill>
                  <a:schemeClr val="accent6">
                    <a:lumMod val="75000"/>
                  </a:schemeClr>
                </a:solidFill>
              </a:rPr>
              <a:t>be a positive force for change in society</a:t>
            </a:r>
            <a:r>
              <a:rPr lang="en-US" sz="2600" dirty="0"/>
              <a:t>.</a:t>
            </a:r>
          </a:p>
          <a:p>
            <a:endParaRPr lang="en-US" sz="2600" dirty="0">
              <a:solidFill>
                <a:srgbClr val="FF0000"/>
              </a:solidFill>
            </a:endParaRPr>
          </a:p>
        </p:txBody>
      </p:sp>
      <p:sp>
        <p:nvSpPr>
          <p:cNvPr id="6" name="Title 3"/>
          <p:cNvSpPr txBox="1">
            <a:spLocks/>
          </p:cNvSpPr>
          <p:nvPr/>
        </p:nvSpPr>
        <p:spPr>
          <a:xfrm>
            <a:off x="1299642" y="322073"/>
            <a:ext cx="7735502" cy="99089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3600" dirty="0"/>
              <a:t>Working for an Association</a:t>
            </a:r>
          </a:p>
        </p:txBody>
      </p:sp>
    </p:spTree>
    <p:extLst>
      <p:ext uri="{BB962C8B-B14F-4D97-AF65-F5344CB8AC3E}">
        <p14:creationId xmlns:p14="http://schemas.microsoft.com/office/powerpoint/2010/main" val="4162369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611690"/>
            <a:ext cx="7525044" cy="5031707"/>
          </a:xfrm>
        </p:spPr>
        <p:txBody>
          <a:bodyPr>
            <a:noAutofit/>
          </a:bodyPr>
          <a:lstStyle/>
          <a:p>
            <a:pPr marL="274320" indent="-274320">
              <a:lnSpc>
                <a:spcPct val="50000"/>
              </a:lnSpc>
              <a:spcAft>
                <a:spcPts val="1200"/>
              </a:spcAft>
              <a:buSzPct val="120000"/>
              <a:buFont typeface="Arial" pitchFamily="34" charset="0"/>
              <a:buChar char="•"/>
              <a:defRPr/>
            </a:pPr>
            <a:r>
              <a:rPr lang="en-US" sz="2400" dirty="0"/>
              <a:t>Communications / Marketing / Public Relations</a:t>
            </a:r>
            <a:endParaRPr lang="en-US" sz="2000" dirty="0"/>
          </a:p>
          <a:p>
            <a:pPr marL="274320" indent="-274320">
              <a:lnSpc>
                <a:spcPct val="50000"/>
              </a:lnSpc>
              <a:spcAft>
                <a:spcPts val="1200"/>
              </a:spcAft>
              <a:buSzPct val="120000"/>
              <a:buFont typeface="Arial" pitchFamily="34" charset="0"/>
              <a:buChar char="•"/>
              <a:defRPr/>
            </a:pPr>
            <a:r>
              <a:rPr lang="en-US" sz="2400" dirty="0"/>
              <a:t>Education</a:t>
            </a:r>
          </a:p>
          <a:p>
            <a:pPr marL="274320" indent="-274320">
              <a:lnSpc>
                <a:spcPct val="50000"/>
              </a:lnSpc>
              <a:spcAft>
                <a:spcPts val="1200"/>
              </a:spcAft>
              <a:buSzPct val="120000"/>
              <a:buFont typeface="Arial" pitchFamily="34" charset="0"/>
              <a:buChar char="•"/>
              <a:defRPr/>
            </a:pPr>
            <a:r>
              <a:rPr lang="en-US" sz="2400" dirty="0"/>
              <a:t>Executive Team Leader(s) –C-suite positions</a:t>
            </a:r>
          </a:p>
          <a:p>
            <a:pPr marL="274320" indent="-274320">
              <a:lnSpc>
                <a:spcPct val="50000"/>
              </a:lnSpc>
              <a:spcAft>
                <a:spcPts val="1200"/>
              </a:spcAft>
              <a:buSzPct val="120000"/>
              <a:buFont typeface="Arial" pitchFamily="34" charset="0"/>
              <a:buChar char="•"/>
              <a:defRPr/>
            </a:pPr>
            <a:r>
              <a:rPr lang="en-US" sz="2400" dirty="0"/>
              <a:t>Finance, Operations, and Administration</a:t>
            </a:r>
          </a:p>
          <a:p>
            <a:pPr marL="274320" indent="-274320">
              <a:lnSpc>
                <a:spcPct val="50000"/>
              </a:lnSpc>
              <a:spcAft>
                <a:spcPts val="1200"/>
              </a:spcAft>
              <a:buSzPct val="120000"/>
              <a:buFont typeface="Arial" pitchFamily="34" charset="0"/>
              <a:buChar char="•"/>
              <a:defRPr/>
            </a:pPr>
            <a:r>
              <a:rPr lang="en-US" sz="2400" dirty="0"/>
              <a:t>Government Relations</a:t>
            </a:r>
          </a:p>
          <a:p>
            <a:pPr marL="274320" indent="-274320">
              <a:lnSpc>
                <a:spcPct val="50000"/>
              </a:lnSpc>
              <a:spcAft>
                <a:spcPts val="1200"/>
              </a:spcAft>
              <a:buSzPct val="120000"/>
              <a:buFont typeface="Arial" pitchFamily="34" charset="0"/>
              <a:buChar char="•"/>
              <a:defRPr/>
            </a:pPr>
            <a:r>
              <a:rPr lang="en-US" sz="2400" dirty="0"/>
              <a:t>Information Technology</a:t>
            </a:r>
          </a:p>
          <a:p>
            <a:pPr marL="274320" indent="-274320">
              <a:lnSpc>
                <a:spcPct val="50000"/>
              </a:lnSpc>
              <a:spcAft>
                <a:spcPts val="1200"/>
              </a:spcAft>
              <a:buSzPct val="120000"/>
              <a:buFont typeface="Arial" pitchFamily="34" charset="0"/>
              <a:buChar char="•"/>
              <a:defRPr/>
            </a:pPr>
            <a:r>
              <a:rPr lang="en-US" sz="2400" dirty="0"/>
              <a:t>Meetings / Trade Show Planning</a:t>
            </a:r>
          </a:p>
          <a:p>
            <a:pPr marL="274320" indent="-274320">
              <a:lnSpc>
                <a:spcPct val="50000"/>
              </a:lnSpc>
              <a:spcAft>
                <a:spcPts val="1200"/>
              </a:spcAft>
              <a:buSzPct val="120000"/>
              <a:buFont typeface="Arial" pitchFamily="34" charset="0"/>
              <a:buChar char="•"/>
              <a:defRPr/>
            </a:pPr>
            <a:r>
              <a:rPr lang="en-US" sz="2400" dirty="0"/>
              <a:t>Membership</a:t>
            </a:r>
          </a:p>
          <a:p>
            <a:pPr marL="274320" indent="-274320">
              <a:lnSpc>
                <a:spcPct val="50000"/>
              </a:lnSpc>
              <a:spcAft>
                <a:spcPts val="1200"/>
              </a:spcAft>
              <a:buSzPct val="120000"/>
              <a:buFont typeface="Arial" pitchFamily="34" charset="0"/>
              <a:buChar char="•"/>
              <a:defRPr/>
            </a:pPr>
            <a:r>
              <a:rPr lang="en-US" sz="2400" dirty="0"/>
              <a:t>Publications</a:t>
            </a:r>
          </a:p>
          <a:p>
            <a:pPr marL="274320" indent="-274320">
              <a:lnSpc>
                <a:spcPct val="50000"/>
              </a:lnSpc>
              <a:spcAft>
                <a:spcPts val="1200"/>
              </a:spcAft>
              <a:buSzPct val="120000"/>
              <a:buFont typeface="Arial" pitchFamily="34" charset="0"/>
              <a:buChar char="•"/>
              <a:defRPr/>
            </a:pPr>
            <a:r>
              <a:rPr lang="en-US" sz="2400" dirty="0"/>
              <a:t>Research / Standards Setting</a:t>
            </a:r>
          </a:p>
        </p:txBody>
      </p:sp>
      <p:sp>
        <p:nvSpPr>
          <p:cNvPr id="6" name="Title 3"/>
          <p:cNvSpPr txBox="1">
            <a:spLocks/>
          </p:cNvSpPr>
          <p:nvPr/>
        </p:nvSpPr>
        <p:spPr>
          <a:xfrm>
            <a:off x="1299642" y="322073"/>
            <a:ext cx="7735502" cy="99089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3600" dirty="0"/>
              <a:t>Association Staff Functions</a:t>
            </a:r>
          </a:p>
        </p:txBody>
      </p:sp>
    </p:spTree>
    <p:extLst>
      <p:ext uri="{BB962C8B-B14F-4D97-AF65-F5344CB8AC3E}">
        <p14:creationId xmlns:p14="http://schemas.microsoft.com/office/powerpoint/2010/main" val="3401106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390260" y="2130425"/>
            <a:ext cx="7067939" cy="1470025"/>
          </a:xfrm>
          <a:prstGeom prst="rect">
            <a:avLst/>
          </a:prstGeom>
        </p:spPr>
        <p:txBody>
          <a:bodyPr/>
          <a:lstStyle/>
          <a:p>
            <a:r>
              <a:rPr lang="en-US" sz="4000" b="1" dirty="0">
                <a:latin typeface="Arial" panose="020B0604020202020204" pitchFamily="34" charset="0"/>
                <a:cs typeface="Arial" panose="020B0604020202020204" pitchFamily="34" charset="0"/>
              </a:rPr>
              <a:t>How to Speak </a:t>
            </a:r>
            <a:r>
              <a:rPr lang="en-US" sz="4000" b="1" dirty="0" err="1">
                <a:latin typeface="Arial" panose="020B0604020202020204" pitchFamily="34" charset="0"/>
                <a:cs typeface="Arial" panose="020B0604020202020204" pitchFamily="34" charset="0"/>
              </a:rPr>
              <a:t>Associationese</a:t>
            </a:r>
            <a:endParaRPr lang="en-US"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781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9642" y="331404"/>
            <a:ext cx="4989191" cy="827665"/>
          </a:xfrm>
        </p:spPr>
        <p:txBody>
          <a:bodyPr/>
          <a:lstStyle/>
          <a:p>
            <a:r>
              <a:rPr lang="en-US" dirty="0"/>
              <a:t>Today’s Topics</a:t>
            </a:r>
          </a:p>
        </p:txBody>
      </p:sp>
      <p:sp>
        <p:nvSpPr>
          <p:cNvPr id="5" name="Content Placeholder 4"/>
          <p:cNvSpPr>
            <a:spLocks noGrp="1"/>
          </p:cNvSpPr>
          <p:nvPr>
            <p:ph idx="1"/>
          </p:nvPr>
        </p:nvSpPr>
        <p:spPr/>
        <p:txBody>
          <a:bodyPr>
            <a:normAutofit/>
          </a:bodyPr>
          <a:lstStyle/>
          <a:p>
            <a:r>
              <a:rPr lang="en-US" dirty="0"/>
              <a:t>Associations 101</a:t>
            </a:r>
          </a:p>
          <a:p>
            <a:r>
              <a:rPr lang="en-US" dirty="0"/>
              <a:t>Association Employment</a:t>
            </a:r>
          </a:p>
          <a:p>
            <a:r>
              <a:rPr lang="en-US" dirty="0"/>
              <a:t>How to Speak </a:t>
            </a:r>
            <a:r>
              <a:rPr lang="en-US" dirty="0" err="1"/>
              <a:t>Associationese</a:t>
            </a:r>
            <a:endParaRPr lang="en-US" dirty="0"/>
          </a:p>
          <a:p>
            <a:r>
              <a:rPr lang="en-US" dirty="0"/>
              <a:t>ASAE Overview</a:t>
            </a:r>
          </a:p>
          <a:p>
            <a:r>
              <a:rPr lang="en-US" dirty="0"/>
              <a:t>Association CareerHQ </a:t>
            </a:r>
          </a:p>
          <a:p>
            <a:r>
              <a:rPr lang="en-US" dirty="0"/>
              <a:t>Other Resources &amp; Notes of Interest</a:t>
            </a:r>
          </a:p>
          <a:p>
            <a:endParaRPr lang="en-US" dirty="0"/>
          </a:p>
        </p:txBody>
      </p:sp>
    </p:spTree>
    <p:extLst>
      <p:ext uri="{BB962C8B-B14F-4D97-AF65-F5344CB8AC3E}">
        <p14:creationId xmlns:p14="http://schemas.microsoft.com/office/powerpoint/2010/main" val="2990945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499722"/>
            <a:ext cx="7525044" cy="4722125"/>
          </a:xfrm>
        </p:spPr>
        <p:txBody>
          <a:bodyPr>
            <a:normAutofit/>
          </a:bodyPr>
          <a:lstStyle/>
          <a:p>
            <a:pPr marL="274320" indent="-274320">
              <a:spcBef>
                <a:spcPts val="0"/>
              </a:spcBef>
              <a:spcAft>
                <a:spcPts val="1200"/>
              </a:spcAft>
              <a:buNone/>
              <a:defRPr/>
            </a:pPr>
            <a:r>
              <a:rPr lang="en-US" sz="2600" dirty="0"/>
              <a:t>Association management professionals…</a:t>
            </a:r>
          </a:p>
          <a:p>
            <a:pPr>
              <a:spcBef>
                <a:spcPts val="0"/>
              </a:spcBef>
              <a:spcAft>
                <a:spcPts val="1200"/>
              </a:spcAft>
              <a:defRPr/>
            </a:pPr>
            <a:r>
              <a:rPr lang="en-US" sz="2600" dirty="0"/>
              <a:t>Are often wearing many hats</a:t>
            </a:r>
          </a:p>
          <a:p>
            <a:pPr>
              <a:spcBef>
                <a:spcPts val="0"/>
              </a:spcBef>
              <a:spcAft>
                <a:spcPts val="1200"/>
              </a:spcAft>
              <a:defRPr/>
            </a:pPr>
            <a:r>
              <a:rPr lang="en-US" sz="2600" dirty="0"/>
              <a:t>Can be pressed for time and resources, and dealing with change</a:t>
            </a:r>
          </a:p>
          <a:p>
            <a:pPr>
              <a:spcBef>
                <a:spcPts val="0"/>
              </a:spcBef>
              <a:spcAft>
                <a:spcPts val="1200"/>
              </a:spcAft>
              <a:defRPr/>
            </a:pPr>
            <a:r>
              <a:rPr lang="en-US" sz="2600" dirty="0"/>
              <a:t>Are in a relationship business</a:t>
            </a:r>
          </a:p>
          <a:p>
            <a:pPr>
              <a:spcBef>
                <a:spcPts val="0"/>
              </a:spcBef>
              <a:spcAft>
                <a:spcPts val="1200"/>
              </a:spcAft>
              <a:defRPr/>
            </a:pPr>
            <a:r>
              <a:rPr lang="en-US" sz="2600" dirty="0"/>
              <a:t>May or may not come from the organization’s industry, profession, or cause community</a:t>
            </a:r>
          </a:p>
          <a:p>
            <a:pPr marL="0" indent="0">
              <a:buNone/>
            </a:pPr>
            <a:endParaRPr lang="en-US" sz="2600" dirty="0">
              <a:solidFill>
                <a:srgbClr val="FF0000"/>
              </a:solidFill>
            </a:endParaRPr>
          </a:p>
        </p:txBody>
      </p:sp>
      <p:sp>
        <p:nvSpPr>
          <p:cNvPr id="6" name="Title 3"/>
          <p:cNvSpPr txBox="1">
            <a:spLocks/>
          </p:cNvSpPr>
          <p:nvPr/>
        </p:nvSpPr>
        <p:spPr>
          <a:xfrm>
            <a:off x="1299642" y="322073"/>
            <a:ext cx="7735502" cy="99089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4000" dirty="0"/>
              <a:t>Know Your Interviewer</a:t>
            </a:r>
          </a:p>
        </p:txBody>
      </p:sp>
    </p:spTree>
    <p:extLst>
      <p:ext uri="{BB962C8B-B14F-4D97-AF65-F5344CB8AC3E}">
        <p14:creationId xmlns:p14="http://schemas.microsoft.com/office/powerpoint/2010/main" val="1554645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9642" y="238099"/>
            <a:ext cx="7735502" cy="1059136"/>
          </a:xfrm>
        </p:spPr>
        <p:txBody>
          <a:bodyPr>
            <a:normAutofit/>
          </a:bodyPr>
          <a:lstStyle/>
          <a:p>
            <a:r>
              <a:rPr lang="en-US" sz="4000" dirty="0"/>
              <a:t>Dos &amp; Don’ts</a:t>
            </a:r>
          </a:p>
        </p:txBody>
      </p:sp>
      <p:sp>
        <p:nvSpPr>
          <p:cNvPr id="5" name="Content Placeholder 4"/>
          <p:cNvSpPr>
            <a:spLocks noGrp="1"/>
          </p:cNvSpPr>
          <p:nvPr>
            <p:ph idx="1"/>
          </p:nvPr>
        </p:nvSpPr>
        <p:spPr>
          <a:xfrm>
            <a:off x="1019720" y="1509051"/>
            <a:ext cx="7525044" cy="3296213"/>
          </a:xfrm>
        </p:spPr>
        <p:txBody>
          <a:bodyPr>
            <a:normAutofit/>
          </a:bodyPr>
          <a:lstStyle/>
          <a:p>
            <a:pPr marL="274320" indent="-274320">
              <a:spcBef>
                <a:spcPts val="0"/>
              </a:spcBef>
              <a:spcAft>
                <a:spcPts val="1200"/>
              </a:spcAft>
              <a:buNone/>
              <a:defRPr/>
            </a:pPr>
            <a:r>
              <a:rPr lang="en-US" sz="2600" dirty="0"/>
              <a:t>	</a:t>
            </a:r>
            <a:r>
              <a:rPr lang="en-US" dirty="0"/>
              <a:t>DO</a:t>
            </a:r>
            <a:r>
              <a:rPr lang="en-US" sz="2600" dirty="0"/>
              <a:t>:</a:t>
            </a:r>
          </a:p>
          <a:p>
            <a:pPr marL="857250" lvl="1" indent="-457200">
              <a:spcBef>
                <a:spcPts val="0"/>
              </a:spcBef>
              <a:spcAft>
                <a:spcPts val="1200"/>
              </a:spcAft>
              <a:buFont typeface="Arial" panose="020B0604020202020204" pitchFamily="34" charset="0"/>
              <a:buChar char="•"/>
              <a:defRPr/>
            </a:pPr>
            <a:r>
              <a:rPr lang="en-US" sz="2600" dirty="0"/>
              <a:t>Basic research</a:t>
            </a:r>
          </a:p>
          <a:p>
            <a:pPr marL="857250" lvl="1" indent="-457200">
              <a:spcBef>
                <a:spcPts val="0"/>
              </a:spcBef>
              <a:spcAft>
                <a:spcPts val="1200"/>
              </a:spcAft>
              <a:buFont typeface="Arial" panose="020B0604020202020204" pitchFamily="34" charset="0"/>
              <a:buChar char="•"/>
              <a:defRPr/>
            </a:pPr>
            <a:r>
              <a:rPr lang="en-US" sz="2600" dirty="0"/>
              <a:t>Explain how you can… </a:t>
            </a:r>
          </a:p>
          <a:p>
            <a:pPr marL="1257300" lvl="2" indent="-457200">
              <a:spcBef>
                <a:spcPts val="0"/>
              </a:spcBef>
              <a:spcAft>
                <a:spcPts val="1200"/>
              </a:spcAft>
              <a:buFont typeface="Arial" panose="020B0604020202020204" pitchFamily="34" charset="0"/>
              <a:buChar char="•"/>
              <a:defRPr/>
            </a:pPr>
            <a:r>
              <a:rPr lang="en-US" dirty="0"/>
              <a:t>bring value to the organization’s members</a:t>
            </a:r>
          </a:p>
          <a:p>
            <a:pPr marL="1257300" lvl="2" indent="-457200">
              <a:spcBef>
                <a:spcPts val="0"/>
              </a:spcBef>
              <a:spcAft>
                <a:spcPts val="1200"/>
              </a:spcAft>
              <a:buFont typeface="Arial" panose="020B0604020202020204" pitchFamily="34" charset="0"/>
              <a:buChar char="•"/>
              <a:defRPr/>
            </a:pPr>
            <a:r>
              <a:rPr lang="en-US" dirty="0"/>
              <a:t>support the organization’s mission</a:t>
            </a:r>
          </a:p>
          <a:p>
            <a:pPr marL="0" indent="0">
              <a:buNone/>
            </a:pPr>
            <a:endParaRPr lang="en-US" sz="2600" dirty="0"/>
          </a:p>
        </p:txBody>
      </p:sp>
    </p:spTree>
    <p:extLst>
      <p:ext uri="{BB962C8B-B14F-4D97-AF65-F5344CB8AC3E}">
        <p14:creationId xmlns:p14="http://schemas.microsoft.com/office/powerpoint/2010/main" val="1709729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29054" y="1509053"/>
            <a:ext cx="6771338" cy="4722125"/>
          </a:xfrm>
        </p:spPr>
        <p:txBody>
          <a:bodyPr>
            <a:normAutofit/>
          </a:bodyPr>
          <a:lstStyle/>
          <a:p>
            <a:pPr marL="274320" indent="-274320">
              <a:spcBef>
                <a:spcPts val="0"/>
              </a:spcBef>
              <a:spcAft>
                <a:spcPts val="1200"/>
              </a:spcAft>
              <a:buNone/>
              <a:defRPr/>
            </a:pPr>
            <a:r>
              <a:rPr lang="en-US" dirty="0"/>
              <a:t>	DON’T:</a:t>
            </a:r>
          </a:p>
          <a:p>
            <a:pPr lvl="1">
              <a:spcBef>
                <a:spcPts val="0"/>
              </a:spcBef>
              <a:spcAft>
                <a:spcPts val="1200"/>
              </a:spcAft>
              <a:buFont typeface="Arial" panose="020B0604020202020204" pitchFamily="34" charset="0"/>
              <a:buChar char="•"/>
              <a:defRPr/>
            </a:pPr>
            <a:r>
              <a:rPr lang="en-US" sz="2600" dirty="0"/>
              <a:t>Interview without doing your homework</a:t>
            </a:r>
          </a:p>
          <a:p>
            <a:pPr lvl="1">
              <a:spcBef>
                <a:spcPts val="0"/>
              </a:spcBef>
              <a:spcAft>
                <a:spcPts val="1200"/>
              </a:spcAft>
              <a:buFont typeface="Arial" panose="020B0604020202020204" pitchFamily="34" charset="0"/>
              <a:buChar char="•"/>
              <a:defRPr/>
            </a:pPr>
            <a:r>
              <a:rPr lang="en-US" sz="2600" dirty="0"/>
              <a:t>Make assumptions about the capacity and resources of an organization</a:t>
            </a:r>
          </a:p>
          <a:p>
            <a:pPr lvl="1">
              <a:spcBef>
                <a:spcPts val="0"/>
              </a:spcBef>
              <a:spcAft>
                <a:spcPts val="1200"/>
              </a:spcAft>
              <a:buFont typeface="Arial" panose="020B0604020202020204" pitchFamily="34" charset="0"/>
              <a:buChar char="•"/>
              <a:defRPr/>
            </a:pPr>
            <a:r>
              <a:rPr lang="en-US" sz="2600" dirty="0"/>
              <a:t>Say “company;” </a:t>
            </a:r>
            <a:r>
              <a:rPr lang="en-US" sz="2600" dirty="0">
                <a:solidFill>
                  <a:schemeClr val="accent6">
                    <a:lumMod val="75000"/>
                  </a:schemeClr>
                </a:solidFill>
              </a:rPr>
              <a:t>instead</a:t>
            </a:r>
            <a:r>
              <a:rPr lang="en-US" sz="2600" dirty="0"/>
              <a:t>, say “organization”</a:t>
            </a:r>
          </a:p>
          <a:p>
            <a:pPr marL="274320" indent="-274320">
              <a:spcBef>
                <a:spcPts val="0"/>
              </a:spcBef>
              <a:spcAft>
                <a:spcPts val="1200"/>
              </a:spcAft>
              <a:buNone/>
              <a:defRPr/>
            </a:pPr>
            <a:endParaRPr lang="en-US" dirty="0">
              <a:solidFill>
                <a:srgbClr val="FF0000"/>
              </a:solidFill>
            </a:endParaRPr>
          </a:p>
        </p:txBody>
      </p:sp>
      <p:sp>
        <p:nvSpPr>
          <p:cNvPr id="6" name="Title 3"/>
          <p:cNvSpPr>
            <a:spLocks noGrp="1"/>
          </p:cNvSpPr>
          <p:nvPr>
            <p:ph type="title"/>
          </p:nvPr>
        </p:nvSpPr>
        <p:spPr>
          <a:xfrm>
            <a:off x="1299642" y="238099"/>
            <a:ext cx="7735502" cy="1059136"/>
          </a:xfrm>
        </p:spPr>
        <p:txBody>
          <a:bodyPr>
            <a:normAutofit/>
          </a:bodyPr>
          <a:lstStyle/>
          <a:p>
            <a:r>
              <a:rPr lang="en-US" sz="4000" dirty="0"/>
              <a:t>Dos &amp; Don’ts</a:t>
            </a:r>
          </a:p>
        </p:txBody>
      </p:sp>
    </p:spTree>
    <p:extLst>
      <p:ext uri="{BB962C8B-B14F-4D97-AF65-F5344CB8AC3E}">
        <p14:creationId xmlns:p14="http://schemas.microsoft.com/office/powerpoint/2010/main" val="41704190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 xmlns:a16="http://schemas.microsoft.com/office/drawing/2014/main" id="{D5681B11-C9C7-48E8-A072-18EE8C4F0309}"/>
              </a:ext>
            </a:extLst>
          </p:cNvPr>
          <p:cNvSpPr txBox="1"/>
          <p:nvPr/>
        </p:nvSpPr>
        <p:spPr>
          <a:xfrm>
            <a:off x="237484" y="3579455"/>
            <a:ext cx="2081784" cy="212365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Carmen Elliott, MS</a:t>
            </a:r>
            <a:endParaRPr lang="en-US" sz="16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Vice </a:t>
            </a:r>
            <a:r>
              <a:rPr lang="en-US" sz="1400" dirty="0">
                <a:latin typeface="Arial" panose="020B0604020202020204" pitchFamily="34" charset="0"/>
                <a:cs typeface="Arial" panose="020B0604020202020204" pitchFamily="34" charset="0"/>
              </a:rPr>
              <a:t>President, Payment and Practice </a:t>
            </a:r>
            <a:r>
              <a:rPr lang="en-US" sz="1400" dirty="0" smtClean="0">
                <a:latin typeface="Arial" panose="020B0604020202020204" pitchFamily="34" charset="0"/>
                <a:cs typeface="Arial" panose="020B0604020202020204" pitchFamily="34" charset="0"/>
              </a:rPr>
              <a:t>Management</a:t>
            </a:r>
          </a:p>
          <a:p>
            <a:r>
              <a:rPr lang="en-US" sz="1400" b="1" dirty="0">
                <a:latin typeface="Arial" panose="020B0604020202020204" pitchFamily="34" charset="0"/>
                <a:cs typeface="Arial" panose="020B0604020202020204" pitchFamily="34" charset="0"/>
              </a:rPr>
              <a:t/>
            </a:r>
            <a:br>
              <a:rPr lang="en-US" sz="14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American Physical Therapy Association</a:t>
            </a:r>
          </a:p>
          <a:p>
            <a:endParaRPr lang="en-US" sz="1600" b="1"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 xmlns:a16="http://schemas.microsoft.com/office/drawing/2014/main" id="{C0C49496-531C-4514-89BC-2ED49CEA0C7D}"/>
              </a:ext>
            </a:extLst>
          </p:cNvPr>
          <p:cNvSpPr txBox="1"/>
          <p:nvPr/>
        </p:nvSpPr>
        <p:spPr>
          <a:xfrm>
            <a:off x="6853347" y="3583934"/>
            <a:ext cx="2099293" cy="1877437"/>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Donna S. </a:t>
            </a:r>
            <a:r>
              <a:rPr lang="en-US" sz="1600" b="1" dirty="0" err="1">
                <a:latin typeface="Arial" panose="020B0604020202020204" pitchFamily="34" charset="0"/>
                <a:cs typeface="Arial" panose="020B0604020202020204" pitchFamily="34" charset="0"/>
              </a:rPr>
              <a:t>Gupton</a:t>
            </a:r>
            <a:endParaRPr lang="en-US" sz="16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Interim </a:t>
            </a:r>
            <a:r>
              <a:rPr lang="en-US" sz="1400" dirty="0">
                <a:latin typeface="Arial" panose="020B0604020202020204" pitchFamily="34" charset="0"/>
                <a:cs typeface="Arial" panose="020B0604020202020204" pitchFamily="34" charset="0"/>
              </a:rPr>
              <a:t>Senior Vice President and </a:t>
            </a:r>
            <a:r>
              <a:rPr lang="en-US" sz="1400" dirty="0" smtClean="0">
                <a:latin typeface="Arial" panose="020B0604020202020204" pitchFamily="34" charset="0"/>
                <a:cs typeface="Arial" panose="020B0604020202020204" pitchFamily="34" charset="0"/>
              </a:rPr>
              <a:t>Chief </a:t>
            </a:r>
            <a:r>
              <a:rPr lang="en-US" sz="1400" dirty="0">
                <a:latin typeface="Arial" panose="020B0604020202020204" pitchFamily="34" charset="0"/>
                <a:cs typeface="Arial" panose="020B0604020202020204" pitchFamily="34" charset="0"/>
              </a:rPr>
              <a:t>Human Resources </a:t>
            </a:r>
            <a:r>
              <a:rPr lang="en-US" sz="1400" dirty="0" smtClean="0">
                <a:latin typeface="Arial" panose="020B0604020202020204" pitchFamily="34" charset="0"/>
                <a:cs typeface="Arial" panose="020B0604020202020204" pitchFamily="34" charset="0"/>
              </a:rPr>
              <a:t>Officer</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AARP</a:t>
            </a:r>
          </a:p>
          <a:p>
            <a:endParaRPr lang="en-US"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 xmlns:a16="http://schemas.microsoft.com/office/drawing/2014/main" id="{FE3916C1-DC1D-4634-B65D-3E37FB0D2585}"/>
              </a:ext>
            </a:extLst>
          </p:cNvPr>
          <p:cNvSpPr txBox="1"/>
          <p:nvPr/>
        </p:nvSpPr>
        <p:spPr>
          <a:xfrm>
            <a:off x="2403545" y="3570140"/>
            <a:ext cx="2109298" cy="1477328"/>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Sara Meier, </a:t>
            </a:r>
            <a:r>
              <a:rPr lang="en-US" sz="1600" b="1" dirty="0" err="1">
                <a:latin typeface="Arial" panose="020B0604020202020204" pitchFamily="34" charset="0"/>
                <a:cs typeface="Arial" panose="020B0604020202020204" pitchFamily="34" charset="0"/>
              </a:rPr>
              <a:t>MS.Ed</a:t>
            </a:r>
            <a:r>
              <a:rPr lang="en-US" sz="1600" b="1" dirty="0">
                <a:latin typeface="Arial" panose="020B0604020202020204" pitchFamily="34" charset="0"/>
                <a:cs typeface="Arial" panose="020B0604020202020204" pitchFamily="34" charset="0"/>
              </a:rPr>
              <a:t>, CAE</a:t>
            </a:r>
            <a:endParaRPr lang="en-US" sz="16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Senior Vice President</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MCI USA</a:t>
            </a:r>
          </a:p>
          <a:p>
            <a:endParaRPr lang="en-US"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 xmlns:a16="http://schemas.microsoft.com/office/drawing/2014/main" id="{AA743269-AE5A-4FA9-90EB-53C6F6A8CAC6}"/>
              </a:ext>
            </a:extLst>
          </p:cNvPr>
          <p:cNvSpPr txBox="1"/>
          <p:nvPr/>
        </p:nvSpPr>
        <p:spPr>
          <a:xfrm>
            <a:off x="4598139" y="3570140"/>
            <a:ext cx="2139280" cy="190821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Jason </a:t>
            </a:r>
            <a:r>
              <a:rPr lang="en-US" sz="1600" b="1" dirty="0" err="1">
                <a:latin typeface="Arial" panose="020B0604020202020204" pitchFamily="34" charset="0"/>
                <a:cs typeface="Arial" panose="020B0604020202020204" pitchFamily="34" charset="0"/>
              </a:rPr>
              <a:t>Spessard</a:t>
            </a:r>
            <a:r>
              <a:rPr lang="en-US" sz="1600" b="1" dirty="0">
                <a:latin typeface="Arial" panose="020B0604020202020204" pitchFamily="34" charset="0"/>
                <a:cs typeface="Arial" panose="020B0604020202020204" pitchFamily="34" charset="0"/>
              </a:rPr>
              <a:t>, MBA, CAE</a:t>
            </a:r>
            <a:endParaRPr lang="en-US" sz="1600" dirty="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Senior </a:t>
            </a:r>
            <a:r>
              <a:rPr lang="en-US" sz="1400" dirty="0">
                <a:latin typeface="Arial" panose="020B0604020202020204" pitchFamily="34" charset="0"/>
                <a:cs typeface="Arial" panose="020B0604020202020204" pitchFamily="34" charset="0"/>
              </a:rPr>
              <a:t>Director, </a:t>
            </a:r>
            <a:r>
              <a:rPr lang="en-US" sz="1400" dirty="0" smtClean="0">
                <a:latin typeface="Arial" panose="020B0604020202020204" pitchFamily="34" charset="0"/>
                <a:cs typeface="Arial" panose="020B0604020202020204" pitchFamily="34" charset="0"/>
              </a:rPr>
              <a:t>Finance</a:t>
            </a:r>
          </a:p>
          <a:p>
            <a:endParaRPr lang="en-US" sz="1400" dirty="0" smtClean="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Association for Research in Vision </a:t>
            </a:r>
            <a:endParaRPr lang="en-US" sz="1400" dirty="0" smtClean="0">
              <a:latin typeface="Arial" panose="020B0604020202020204" pitchFamily="34" charset="0"/>
              <a:cs typeface="Arial" panose="020B0604020202020204" pitchFamily="34" charset="0"/>
            </a:endParaRPr>
          </a:p>
          <a:p>
            <a:r>
              <a:rPr lang="en-US" sz="1400" dirty="0" smtClean="0">
                <a:latin typeface="Arial" panose="020B0604020202020204" pitchFamily="34" charset="0"/>
                <a:cs typeface="Arial" panose="020B0604020202020204" pitchFamily="34" charset="0"/>
              </a:rPr>
              <a:t>and Ophthalmology</a:t>
            </a:r>
            <a:endParaRPr lang="en-US" sz="14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84" y="237153"/>
            <a:ext cx="2081784" cy="31211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8771" y="546774"/>
            <a:ext cx="2108648" cy="28115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3347" y="1225556"/>
            <a:ext cx="2099293" cy="2132749"/>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5196" y="793895"/>
            <a:ext cx="2077647" cy="2564410"/>
          </a:xfrm>
          <a:prstGeom prst="rect">
            <a:avLst/>
          </a:prstGeom>
        </p:spPr>
      </p:pic>
    </p:spTree>
    <p:extLst>
      <p:ext uri="{BB962C8B-B14F-4D97-AF65-F5344CB8AC3E}">
        <p14:creationId xmlns:p14="http://schemas.microsoft.com/office/powerpoint/2010/main" val="373944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51115" y="2335698"/>
            <a:ext cx="7772400" cy="1470025"/>
          </a:xfrm>
          <a:prstGeom prst="rect">
            <a:avLst/>
          </a:prstGeom>
        </p:spPr>
        <p:txBody>
          <a:bodyPr/>
          <a:lstStyle/>
          <a:p>
            <a:r>
              <a:rPr lang="en-US" sz="4000" b="1" dirty="0">
                <a:latin typeface="Arial" panose="020B0604020202020204" pitchFamily="34" charset="0"/>
                <a:cs typeface="Arial" panose="020B0604020202020204" pitchFamily="34" charset="0"/>
              </a:rPr>
              <a:t>ASAE Overview</a:t>
            </a:r>
          </a:p>
        </p:txBody>
      </p:sp>
    </p:spTree>
    <p:extLst>
      <p:ext uri="{BB962C8B-B14F-4D97-AF65-F5344CB8AC3E}">
        <p14:creationId xmlns:p14="http://schemas.microsoft.com/office/powerpoint/2010/main" val="345589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642" y="210106"/>
            <a:ext cx="7735502" cy="1140392"/>
          </a:xfrm>
        </p:spPr>
        <p:txBody>
          <a:bodyPr>
            <a:noAutofit/>
          </a:bodyPr>
          <a:lstStyle/>
          <a:p>
            <a:r>
              <a:rPr lang="en-US" sz="3600" dirty="0"/>
              <a:t>What is ASAE: The Center for Association Leadership?</a:t>
            </a:r>
          </a:p>
        </p:txBody>
      </p:sp>
      <p:sp>
        <p:nvSpPr>
          <p:cNvPr id="3" name="Content Placeholder 2"/>
          <p:cNvSpPr>
            <a:spLocks noGrp="1"/>
          </p:cNvSpPr>
          <p:nvPr>
            <p:ph idx="1"/>
          </p:nvPr>
        </p:nvSpPr>
        <p:spPr>
          <a:xfrm>
            <a:off x="1299642" y="1705428"/>
            <a:ext cx="7525044" cy="4714033"/>
          </a:xfrm>
        </p:spPr>
        <p:txBody>
          <a:bodyPr>
            <a:noAutofit/>
          </a:bodyPr>
          <a:lstStyle/>
          <a:p>
            <a:pPr algn="ctr">
              <a:buNone/>
            </a:pPr>
            <a:r>
              <a:rPr lang="en-US" sz="2000" b="1" dirty="0"/>
              <a:t>ASAE = American Society of Association Executives™ </a:t>
            </a:r>
          </a:p>
          <a:p>
            <a:pPr>
              <a:buNone/>
            </a:pPr>
            <a:endParaRPr lang="en-US" sz="1600" dirty="0"/>
          </a:p>
          <a:p>
            <a:r>
              <a:rPr lang="en-US" sz="2000" dirty="0"/>
              <a:t>Founded in 1920, ASAE is a hybrid organizational and individual membership organization whose membership includes more than </a:t>
            </a:r>
            <a:r>
              <a:rPr lang="en-US" sz="2000" b="1" dirty="0">
                <a:solidFill>
                  <a:schemeClr val="accent6">
                    <a:lumMod val="75000"/>
                  </a:schemeClr>
                </a:solidFill>
              </a:rPr>
              <a:t>39,000</a:t>
            </a:r>
            <a:r>
              <a:rPr lang="en-US" sz="2000" dirty="0"/>
              <a:t> association executives and industry partners representing </a:t>
            </a:r>
            <a:r>
              <a:rPr lang="en-US" sz="2000" b="1" dirty="0">
                <a:solidFill>
                  <a:schemeClr val="accent6">
                    <a:lumMod val="75000"/>
                  </a:schemeClr>
                </a:solidFill>
              </a:rPr>
              <a:t>7,400</a:t>
            </a:r>
            <a:r>
              <a:rPr lang="en-US" sz="2000" dirty="0">
                <a:solidFill>
                  <a:schemeClr val="accent6">
                    <a:lumMod val="75000"/>
                  </a:schemeClr>
                </a:solidFill>
              </a:rPr>
              <a:t> </a:t>
            </a:r>
            <a:r>
              <a:rPr lang="en-US" sz="2000" dirty="0"/>
              <a:t>organizations.</a:t>
            </a:r>
          </a:p>
          <a:p>
            <a:endParaRPr lang="en-US" sz="1600" dirty="0"/>
          </a:p>
          <a:p>
            <a:r>
              <a:rPr lang="en-US" sz="2000" dirty="0"/>
              <a:t>Members manage leading trade associations, individual professional societies, and other nonprofit organizations in every state and in more than 50 countries.</a:t>
            </a:r>
          </a:p>
          <a:p>
            <a:pPr>
              <a:buNone/>
            </a:pPr>
            <a:endParaRPr lang="en-US" sz="1600" dirty="0"/>
          </a:p>
          <a:p>
            <a:r>
              <a:rPr lang="en-US" sz="2000" dirty="0"/>
              <a:t>Provides association industry research, education, and advocacy on behalf of the association community.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5666" y="1500824"/>
            <a:ext cx="7525044" cy="4834662"/>
          </a:xfrm>
        </p:spPr>
        <p:txBody>
          <a:bodyPr>
            <a:noAutofit/>
          </a:bodyPr>
          <a:lstStyle/>
          <a:p>
            <a:r>
              <a:rPr lang="en-US" sz="2400" dirty="0"/>
              <a:t>Known as the Association for Associations, ASAE is </a:t>
            </a:r>
            <a:r>
              <a:rPr lang="en-US" sz="2400" b="1" dirty="0">
                <a:solidFill>
                  <a:schemeClr val="accent6">
                    <a:lumMod val="75000"/>
                  </a:schemeClr>
                </a:solidFill>
              </a:rPr>
              <a:t>the voice of the association profession</a:t>
            </a:r>
            <a:r>
              <a:rPr lang="en-US" sz="2400" dirty="0"/>
              <a:t>.</a:t>
            </a:r>
          </a:p>
          <a:p>
            <a:pPr marL="0" indent="0">
              <a:buNone/>
            </a:pPr>
            <a:endParaRPr lang="en-US" sz="1200" dirty="0"/>
          </a:p>
          <a:p>
            <a:r>
              <a:rPr lang="en-US" sz="2400" dirty="0"/>
              <a:t>Helps associations and association professionals transform society through the power of collaboration.</a:t>
            </a:r>
          </a:p>
          <a:p>
            <a:pPr marL="0" indent="0">
              <a:buNone/>
            </a:pPr>
            <a:endParaRPr lang="en-US" sz="1200" dirty="0"/>
          </a:p>
          <a:p>
            <a:r>
              <a:rPr lang="en-US" sz="2400" dirty="0" smtClean="0"/>
              <a:t>ASAE, </a:t>
            </a:r>
            <a:r>
              <a:rPr lang="en-US" sz="2400" dirty="0"/>
              <a:t>with support from the ASAE Foundation…</a:t>
            </a:r>
            <a:endParaRPr lang="en-US" sz="1200" dirty="0"/>
          </a:p>
          <a:p>
            <a:pPr lvl="1"/>
            <a:r>
              <a:rPr lang="en-US" sz="2000" dirty="0"/>
              <a:t>Is the </a:t>
            </a:r>
            <a:r>
              <a:rPr lang="en-US" sz="2000" dirty="0">
                <a:solidFill>
                  <a:schemeClr val="accent6">
                    <a:lumMod val="75000"/>
                  </a:schemeClr>
                </a:solidFill>
              </a:rPr>
              <a:t>premier source of learning, knowledge and future-oriented research </a:t>
            </a:r>
            <a:r>
              <a:rPr lang="en-US" sz="2000" dirty="0"/>
              <a:t>for the association and nonprofit profession.</a:t>
            </a:r>
          </a:p>
          <a:p>
            <a:pPr lvl="1"/>
            <a:r>
              <a:rPr lang="en-US" sz="2000" dirty="0"/>
              <a:t>Provides </a:t>
            </a:r>
            <a:r>
              <a:rPr lang="en-US" sz="2000" dirty="0">
                <a:solidFill>
                  <a:schemeClr val="accent6">
                    <a:lumMod val="75000"/>
                  </a:schemeClr>
                </a:solidFill>
              </a:rPr>
              <a:t>resources, education, ideas and advocacy to enhance the power and performance of the association and nonprofit community</a:t>
            </a:r>
            <a:r>
              <a:rPr lang="en-US" sz="2000" dirty="0"/>
              <a:t>.</a:t>
            </a:r>
            <a:endParaRPr lang="en-US" sz="2000" b="1" dirty="0">
              <a:solidFill>
                <a:srgbClr val="FF0000"/>
              </a:solidFill>
            </a:endParaRPr>
          </a:p>
          <a:p>
            <a:pPr lvl="1">
              <a:buNone/>
            </a:pPr>
            <a:endParaRPr lang="en-US" sz="2400" i="1" dirty="0">
              <a:solidFill>
                <a:srgbClr val="FF0000"/>
              </a:solidFill>
            </a:endParaRPr>
          </a:p>
          <a:p>
            <a:pPr lvl="1"/>
            <a:endParaRPr lang="en-US" sz="2400" dirty="0"/>
          </a:p>
          <a:p>
            <a:pPr lvl="1"/>
            <a:endParaRPr lang="en-US" sz="2400" dirty="0"/>
          </a:p>
          <a:p>
            <a:pPr>
              <a:buNone/>
            </a:pPr>
            <a:endParaRPr lang="en-US" sz="2400" dirty="0"/>
          </a:p>
        </p:txBody>
      </p:sp>
      <p:sp>
        <p:nvSpPr>
          <p:cNvPr id="4" name="Title 1"/>
          <p:cNvSpPr txBox="1">
            <a:spLocks/>
          </p:cNvSpPr>
          <p:nvPr/>
        </p:nvSpPr>
        <p:spPr>
          <a:xfrm>
            <a:off x="1452042" y="362506"/>
            <a:ext cx="7735502" cy="114039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3600" dirty="0"/>
              <a:t>Role of ASAE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42" y="1502898"/>
            <a:ext cx="7525044" cy="4853993"/>
          </a:xfrm>
        </p:spPr>
        <p:txBody>
          <a:bodyPr>
            <a:noAutofit/>
          </a:bodyPr>
          <a:lstStyle/>
          <a:p>
            <a:r>
              <a:rPr lang="en-US" sz="2400" dirty="0"/>
              <a:t>ASAE offers a variety of membership categories.</a:t>
            </a:r>
          </a:p>
          <a:p>
            <a:pPr marL="0" indent="0">
              <a:buNone/>
            </a:pPr>
            <a:endParaRPr lang="en-US" sz="1200" dirty="0"/>
          </a:p>
          <a:p>
            <a:r>
              <a:rPr lang="en-US" sz="2400" dirty="0"/>
              <a:t>Benefits of membership for job seekers, include:</a:t>
            </a:r>
          </a:p>
          <a:p>
            <a:pPr lvl="1"/>
            <a:r>
              <a:rPr lang="en-US" sz="2200" dirty="0"/>
              <a:t>A subscription to </a:t>
            </a:r>
            <a:r>
              <a:rPr lang="en-US" sz="2200" i="1" dirty="0"/>
              <a:t>Associations Now</a:t>
            </a:r>
            <a:endParaRPr lang="en-US" sz="2200" dirty="0"/>
          </a:p>
          <a:p>
            <a:pPr lvl="1"/>
            <a:r>
              <a:rPr lang="en-US" sz="2200" dirty="0"/>
              <a:t>Access to the ASAE Compensation Interactive tool and other specialized research at discounted rates</a:t>
            </a:r>
          </a:p>
          <a:p>
            <a:pPr lvl="1"/>
            <a:r>
              <a:rPr lang="en-US" sz="2200" dirty="0"/>
              <a:t>Discounted pricing on educational programs, on-demand digital archives, and publications</a:t>
            </a:r>
          </a:p>
          <a:p>
            <a:pPr lvl="1"/>
            <a:r>
              <a:rPr lang="en-US" sz="2200" dirty="0"/>
              <a:t>Full access to the asaecenter.org website – a rich repository of tools and resources</a:t>
            </a:r>
          </a:p>
          <a:p>
            <a:pPr lvl="1"/>
            <a:r>
              <a:rPr lang="en-US" sz="2200" dirty="0"/>
              <a:t>Local and national networking opportunities</a:t>
            </a:r>
          </a:p>
        </p:txBody>
      </p:sp>
      <p:sp>
        <p:nvSpPr>
          <p:cNvPr id="4" name="Title 1"/>
          <p:cNvSpPr txBox="1">
            <a:spLocks/>
          </p:cNvSpPr>
          <p:nvPr/>
        </p:nvSpPr>
        <p:spPr>
          <a:xfrm>
            <a:off x="1452042" y="362506"/>
            <a:ext cx="7735502" cy="114039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3600" dirty="0"/>
              <a:t>Membership in ASAE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931" y="220492"/>
            <a:ext cx="7210263" cy="951185"/>
          </a:xfrm>
        </p:spPr>
        <p:txBody>
          <a:bodyPr>
            <a:normAutofit/>
          </a:bodyPr>
          <a:lstStyle/>
          <a:p>
            <a:r>
              <a:rPr lang="en-US" sz="4000" dirty="0"/>
              <a:t>Find Out More</a:t>
            </a:r>
          </a:p>
        </p:txBody>
      </p:sp>
      <p:sp>
        <p:nvSpPr>
          <p:cNvPr id="3" name="Content Placeholder 2"/>
          <p:cNvSpPr>
            <a:spLocks noGrp="1"/>
          </p:cNvSpPr>
          <p:nvPr>
            <p:ph idx="1"/>
          </p:nvPr>
        </p:nvSpPr>
        <p:spPr>
          <a:xfrm>
            <a:off x="1687931" y="1811944"/>
            <a:ext cx="7111940" cy="4349604"/>
          </a:xfrm>
        </p:spPr>
        <p:txBody>
          <a:bodyPr>
            <a:normAutofit/>
          </a:bodyPr>
          <a:lstStyle/>
          <a:p>
            <a:pPr marL="0" indent="0">
              <a:buNone/>
            </a:pPr>
            <a:endParaRPr lang="en-US" sz="3600" dirty="0"/>
          </a:p>
          <a:p>
            <a:pPr marL="0" indent="0" algn="ctr">
              <a:buNone/>
            </a:pPr>
            <a:r>
              <a:rPr lang="en-US" sz="3600" dirty="0"/>
              <a:t>Visit </a:t>
            </a:r>
          </a:p>
          <a:p>
            <a:pPr marL="0" indent="0" algn="ctr">
              <a:buNone/>
            </a:pPr>
            <a:r>
              <a:rPr lang="en-US" sz="3600" dirty="0">
                <a:solidFill>
                  <a:srgbClr val="F17818"/>
                </a:solidFill>
              </a:rPr>
              <a:t>www.asaecenter.org</a:t>
            </a:r>
          </a:p>
          <a:p>
            <a:pPr marL="0" indent="0" algn="ctr">
              <a:buNone/>
            </a:pPr>
            <a:endParaRPr lang="en-US" sz="3600" dirty="0"/>
          </a:p>
        </p:txBody>
      </p:sp>
    </p:spTree>
    <p:extLst>
      <p:ext uri="{BB962C8B-B14F-4D97-AF65-F5344CB8AC3E}">
        <p14:creationId xmlns:p14="http://schemas.microsoft.com/office/powerpoint/2010/main" val="1397470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85800" y="2130425"/>
            <a:ext cx="7772400" cy="1470025"/>
          </a:xfrm>
          <a:prstGeom prst="rect">
            <a:avLst/>
          </a:prstGeom>
        </p:spPr>
        <p:txBody>
          <a:bodyPr/>
          <a:lstStyle/>
          <a:p>
            <a:r>
              <a:rPr lang="en-US" sz="4000" dirty="0">
                <a:latin typeface="Arial" panose="020B0604020202020204" pitchFamily="34" charset="0"/>
                <a:cs typeface="Arial" panose="020B0604020202020204" pitchFamily="34" charset="0"/>
              </a:rPr>
              <a:t>Association </a:t>
            </a:r>
            <a:r>
              <a:rPr lang="en-US" sz="4000" dirty="0" err="1">
                <a:latin typeface="Arial" panose="020B0604020202020204" pitchFamily="34" charset="0"/>
                <a:cs typeface="Arial" panose="020B0604020202020204" pitchFamily="34" charset="0"/>
              </a:rPr>
              <a:t>CareerHQ</a:t>
            </a:r>
            <a:r>
              <a:rPr lang="en-US" sz="4000" dirty="0">
                <a:latin typeface="Arial" panose="020B0604020202020204" pitchFamily="34" charset="0"/>
                <a:cs typeface="Arial" panose="020B0604020202020204" pitchFamily="34" charset="0"/>
              </a:rPr>
              <a:t/>
            </a:r>
            <a:br>
              <a:rPr lang="en-US" sz="4000" dirty="0">
                <a:latin typeface="Arial" panose="020B0604020202020204" pitchFamily="34" charset="0"/>
                <a:cs typeface="Arial" panose="020B0604020202020204" pitchFamily="34" charset="0"/>
              </a:rPr>
            </a:br>
            <a:r>
              <a:rPr lang="en-US" sz="4000" dirty="0">
                <a:solidFill>
                  <a:srgbClr val="F17818"/>
                </a:solidFill>
                <a:latin typeface="Arial" panose="020B0604020202020204" pitchFamily="34" charset="0"/>
                <a:cs typeface="Arial" panose="020B0604020202020204" pitchFamily="34" charset="0"/>
              </a:rPr>
              <a:t>How we can help you</a:t>
            </a:r>
          </a:p>
        </p:txBody>
      </p:sp>
    </p:spTree>
    <p:extLst>
      <p:ext uri="{BB962C8B-B14F-4D97-AF65-F5344CB8AC3E}">
        <p14:creationId xmlns:p14="http://schemas.microsoft.com/office/powerpoint/2010/main" val="1669420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1982755" y="2065111"/>
            <a:ext cx="5976257" cy="1470025"/>
          </a:xfrm>
          <a:prstGeom prst="rect">
            <a:avLst/>
          </a:prstGeom>
        </p:spPr>
        <p:txBody>
          <a:bodyPr/>
          <a:lstStyle/>
          <a:p>
            <a:r>
              <a:rPr lang="en-US" b="1" dirty="0">
                <a:latin typeface="Arial" panose="020B0604020202020204" pitchFamily="34" charset="0"/>
                <a:cs typeface="Arial" panose="020B0604020202020204" pitchFamily="34" charset="0"/>
              </a:rPr>
              <a:t>Associations 101:</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Definition &amp; Role</a:t>
            </a:r>
          </a:p>
        </p:txBody>
      </p:sp>
    </p:spTree>
    <p:extLst>
      <p:ext uri="{BB962C8B-B14F-4D97-AF65-F5344CB8AC3E}">
        <p14:creationId xmlns:p14="http://schemas.microsoft.com/office/powerpoint/2010/main" val="27313492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642" y="210106"/>
            <a:ext cx="7735502" cy="1140392"/>
          </a:xfrm>
        </p:spPr>
        <p:txBody>
          <a:bodyPr>
            <a:normAutofit fontScale="90000"/>
          </a:bodyPr>
          <a:lstStyle/>
          <a:p>
            <a:r>
              <a:rPr lang="en-US" dirty="0"/>
              <a:t>What is Association CareerHQ?</a:t>
            </a:r>
          </a:p>
        </p:txBody>
      </p:sp>
      <p:sp>
        <p:nvSpPr>
          <p:cNvPr id="3" name="Content Placeholder 2"/>
          <p:cNvSpPr>
            <a:spLocks noGrp="1"/>
          </p:cNvSpPr>
          <p:nvPr>
            <p:ph idx="1"/>
          </p:nvPr>
        </p:nvSpPr>
        <p:spPr>
          <a:xfrm>
            <a:off x="926417" y="1500154"/>
            <a:ext cx="7525044" cy="4203003"/>
          </a:xfrm>
        </p:spPr>
        <p:txBody>
          <a:bodyPr>
            <a:normAutofit/>
          </a:bodyPr>
          <a:lstStyle/>
          <a:p>
            <a:pPr lvl="1">
              <a:buFont typeface="Arial" panose="020B0604020202020204" pitchFamily="34" charset="0"/>
              <a:buChar char="•"/>
            </a:pPr>
            <a:r>
              <a:rPr lang="en-US" sz="2600" dirty="0"/>
              <a:t>Association CareerHQ is the premier provider of career and talent management resources for professionals who lead, manage, and work in associations.</a:t>
            </a:r>
          </a:p>
          <a:p>
            <a:pPr marL="457200" lvl="1" indent="0">
              <a:buNone/>
            </a:pPr>
            <a:endParaRPr lang="en-US" sz="2600" dirty="0"/>
          </a:p>
          <a:p>
            <a:pPr lvl="1">
              <a:buFont typeface="Arial" panose="020B0604020202020204" pitchFamily="34" charset="0"/>
              <a:buChar char="•"/>
            </a:pPr>
            <a:r>
              <a:rPr lang="en-US" sz="2600" dirty="0"/>
              <a:t>Job board features over </a:t>
            </a:r>
            <a:r>
              <a:rPr lang="en-US" sz="2600" dirty="0" smtClean="0"/>
              <a:t>350 </a:t>
            </a:r>
            <a:r>
              <a:rPr lang="en-US" sz="2600" dirty="0"/>
              <a:t>searchable job listings.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9642" y="1997612"/>
            <a:ext cx="7525044" cy="4203003"/>
          </a:xfrm>
        </p:spPr>
        <p:txBody>
          <a:bodyPr>
            <a:normAutofit lnSpcReduction="10000"/>
          </a:bodyPr>
          <a:lstStyle/>
          <a:p>
            <a:r>
              <a:rPr lang="en-US" sz="2800" dirty="0">
                <a:latin typeface="+mn-lt"/>
              </a:rPr>
              <a:t>More than </a:t>
            </a:r>
            <a:r>
              <a:rPr lang="en-US" sz="2800" dirty="0">
                <a:solidFill>
                  <a:srgbClr val="F17818"/>
                </a:solidFill>
                <a:latin typeface="+mn-lt"/>
              </a:rPr>
              <a:t>5,300 association and nonprofit jobs posted </a:t>
            </a:r>
            <a:r>
              <a:rPr lang="en-US" sz="2800" dirty="0">
                <a:latin typeface="+mn-lt"/>
              </a:rPr>
              <a:t>in FY2017. More than </a:t>
            </a:r>
            <a:r>
              <a:rPr lang="en-US" sz="2800" dirty="0">
                <a:solidFill>
                  <a:srgbClr val="F17818"/>
                </a:solidFill>
                <a:latin typeface="+mn-lt"/>
              </a:rPr>
              <a:t>2,800 of those jobs located in DC Metro area </a:t>
            </a:r>
            <a:r>
              <a:rPr lang="en-US" sz="2800" dirty="0">
                <a:latin typeface="+mn-lt"/>
              </a:rPr>
              <a:t>(DC, MD, VA).</a:t>
            </a:r>
          </a:p>
          <a:p>
            <a:pPr>
              <a:buNone/>
            </a:pPr>
            <a:endParaRPr lang="en-US" sz="2800" dirty="0">
              <a:latin typeface="+mn-lt"/>
            </a:endParaRPr>
          </a:p>
          <a:p>
            <a:r>
              <a:rPr lang="en-US" sz="2800" dirty="0">
                <a:latin typeface="+mn-lt"/>
              </a:rPr>
              <a:t>Membership </a:t>
            </a:r>
            <a:r>
              <a:rPr lang="en-US" sz="2800" dirty="0">
                <a:solidFill>
                  <a:srgbClr val="F17818"/>
                </a:solidFill>
                <a:latin typeface="+mn-lt"/>
              </a:rPr>
              <a:t>is not required </a:t>
            </a:r>
            <a:r>
              <a:rPr lang="en-US" sz="2800" dirty="0">
                <a:latin typeface="+mn-lt"/>
              </a:rPr>
              <a:t>to use Association </a:t>
            </a:r>
            <a:r>
              <a:rPr lang="en-US" sz="2800" dirty="0" err="1">
                <a:latin typeface="+mn-lt"/>
              </a:rPr>
              <a:t>CareerHQ</a:t>
            </a:r>
            <a:r>
              <a:rPr lang="en-US" sz="2800" dirty="0">
                <a:latin typeface="+mn-lt"/>
              </a:rPr>
              <a:t>.</a:t>
            </a:r>
            <a:endParaRPr lang="en-US" sz="2800" b="1" i="1" dirty="0">
              <a:solidFill>
                <a:srgbClr val="FF0000"/>
              </a:solidFill>
              <a:latin typeface="+mn-lt"/>
            </a:endParaRPr>
          </a:p>
          <a:p>
            <a:pPr>
              <a:buNone/>
            </a:pPr>
            <a:endParaRPr lang="en-US" sz="2800" dirty="0">
              <a:latin typeface="+mn-lt"/>
            </a:endParaRPr>
          </a:p>
          <a:p>
            <a:r>
              <a:rPr lang="en-US" sz="2800" dirty="0">
                <a:latin typeface="+mn-lt"/>
              </a:rPr>
              <a:t>Nonmembers can participate in all Association </a:t>
            </a:r>
            <a:r>
              <a:rPr lang="en-US" sz="2800" dirty="0" err="1">
                <a:latin typeface="+mn-lt"/>
              </a:rPr>
              <a:t>CareerHQ</a:t>
            </a:r>
            <a:r>
              <a:rPr lang="en-US" sz="2800" dirty="0">
                <a:latin typeface="+mn-lt"/>
              </a:rPr>
              <a:t> programming.</a:t>
            </a:r>
            <a:endParaRPr lang="en-US" sz="2600" dirty="0">
              <a:latin typeface="+mn-lt"/>
              <a:cs typeface="Arial" charset="0"/>
            </a:endParaRPr>
          </a:p>
          <a:p>
            <a:endParaRPr lang="en-US" i="1" dirty="0">
              <a:solidFill>
                <a:srgbClr val="FF0000"/>
              </a:solidFill>
            </a:endParaRPr>
          </a:p>
          <a:p>
            <a:pPr lvl="1"/>
            <a:endParaRPr lang="en-US" dirty="0">
              <a:latin typeface="+mn-lt"/>
              <a:cs typeface="Arial" charset="0"/>
            </a:endParaRPr>
          </a:p>
          <a:p>
            <a:pPr lvl="1"/>
            <a:endParaRPr lang="en-US" dirty="0">
              <a:latin typeface="+mn-lt"/>
              <a:cs typeface="Arial" charset="0"/>
            </a:endParaRPr>
          </a:p>
          <a:p>
            <a:pPr>
              <a:buNone/>
            </a:pPr>
            <a:endParaRPr lang="en-US" sz="3600" dirty="0">
              <a:latin typeface="+mn-lt"/>
              <a:cs typeface="Arial" charset="0"/>
            </a:endParaRPr>
          </a:p>
        </p:txBody>
      </p:sp>
      <p:sp>
        <p:nvSpPr>
          <p:cNvPr id="4" name="Title 1"/>
          <p:cNvSpPr txBox="1">
            <a:spLocks/>
          </p:cNvSpPr>
          <p:nvPr/>
        </p:nvSpPr>
        <p:spPr>
          <a:xfrm>
            <a:off x="1452042" y="362506"/>
            <a:ext cx="7735502" cy="1140392"/>
          </a:xfrm>
          <a:prstGeom prst="rect">
            <a:avLst/>
          </a:prstGeom>
        </p:spPr>
        <p:txBody>
          <a:bodyPr vert="horz" lIns="91440" tIns="45720" rIns="91440" bIns="45720" rtlCol="0" anchor="ctr">
            <a:normAutofit fontScale="90000" lnSpcReduction="20000"/>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dirty="0"/>
              <a:t>Key facts about Association CareerHQ</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585" y="-13830"/>
            <a:ext cx="7735502" cy="1590559"/>
          </a:xfrm>
        </p:spPr>
        <p:txBody>
          <a:bodyPr>
            <a:normAutofit/>
          </a:bodyPr>
          <a:lstStyle/>
          <a:p>
            <a:r>
              <a:rPr lang="en-US" sz="3600" dirty="0"/>
              <a:t>Top Job Categories on</a:t>
            </a:r>
            <a:br>
              <a:rPr lang="en-US" sz="3600" dirty="0"/>
            </a:br>
            <a:r>
              <a:rPr lang="en-US" sz="3600" dirty="0"/>
              <a:t> Association CareerHQ in FY2017</a:t>
            </a:r>
          </a:p>
        </p:txBody>
      </p:sp>
      <p:sp>
        <p:nvSpPr>
          <p:cNvPr id="3" name="Content Placeholder 2"/>
          <p:cNvSpPr>
            <a:spLocks noGrp="1"/>
          </p:cNvSpPr>
          <p:nvPr>
            <p:ph idx="1"/>
          </p:nvPr>
        </p:nvSpPr>
        <p:spPr>
          <a:xfrm>
            <a:off x="1299642" y="1800664"/>
            <a:ext cx="7525044" cy="4329548"/>
          </a:xfrm>
        </p:spPr>
        <p:txBody>
          <a:bodyPr>
            <a:noAutofit/>
          </a:bodyPr>
          <a:lstStyle/>
          <a:p>
            <a:pPr marL="514350" indent="-514350">
              <a:buFont typeface="+mj-lt"/>
              <a:buAutoNum type="arabicPeriod"/>
            </a:pPr>
            <a:r>
              <a:rPr lang="en-US" sz="2400" dirty="0"/>
              <a:t>Membership</a:t>
            </a:r>
          </a:p>
          <a:p>
            <a:pPr marL="514350" indent="-514350">
              <a:buFont typeface="+mj-lt"/>
              <a:buAutoNum type="arabicPeriod"/>
            </a:pPr>
            <a:r>
              <a:rPr lang="en-US" sz="2400" dirty="0"/>
              <a:t>Administrative/Clerical Support</a:t>
            </a:r>
          </a:p>
          <a:p>
            <a:pPr marL="514350" indent="-514350">
              <a:buFont typeface="+mj-lt"/>
              <a:buAutoNum type="arabicPeriod"/>
            </a:pPr>
            <a:r>
              <a:rPr lang="en-US" sz="2400" dirty="0"/>
              <a:t>Marketing</a:t>
            </a:r>
          </a:p>
          <a:p>
            <a:pPr marL="514350" indent="-514350">
              <a:buFont typeface="+mj-lt"/>
              <a:buAutoNum type="arabicPeriod"/>
            </a:pPr>
            <a:r>
              <a:rPr lang="en-US" sz="2400" dirty="0"/>
              <a:t>Meetings/Expositions/Events</a:t>
            </a:r>
          </a:p>
          <a:p>
            <a:pPr marL="514350" indent="-514350">
              <a:buFont typeface="+mj-lt"/>
              <a:buAutoNum type="arabicPeriod"/>
            </a:pPr>
            <a:r>
              <a:rPr lang="en-US" sz="2400" dirty="0"/>
              <a:t>Project Management/Program Development </a:t>
            </a:r>
          </a:p>
          <a:p>
            <a:pPr marL="514350" indent="-514350">
              <a:buFont typeface="+mj-lt"/>
              <a:buAutoNum type="arabicPeriod"/>
            </a:pPr>
            <a:r>
              <a:rPr lang="en-US" sz="2400" dirty="0"/>
              <a:t>Education and Training</a:t>
            </a:r>
          </a:p>
          <a:p>
            <a:pPr marL="514350" indent="-514350">
              <a:buFont typeface="+mj-lt"/>
              <a:buAutoNum type="arabicPeriod"/>
            </a:pPr>
            <a:r>
              <a:rPr lang="en-US" sz="2400" dirty="0"/>
              <a:t>Communications/Editorial</a:t>
            </a:r>
          </a:p>
          <a:p>
            <a:pPr marL="514350" indent="-514350">
              <a:buFont typeface="+mj-lt"/>
              <a:buAutoNum type="arabicPeriod"/>
            </a:pPr>
            <a:r>
              <a:rPr lang="en-US" sz="2400" dirty="0"/>
              <a:t>Information Technology/Web</a:t>
            </a:r>
          </a:p>
          <a:p>
            <a:pPr marL="514350" indent="-514350">
              <a:buFont typeface="+mj-lt"/>
              <a:buAutoNum type="arabicPeriod"/>
            </a:pPr>
            <a:r>
              <a:rPr lang="en-US" sz="2400" dirty="0"/>
              <a:t>Executive Director/CEO</a:t>
            </a:r>
          </a:p>
          <a:p>
            <a:pPr marL="514350" indent="-514350">
              <a:buFont typeface="+mj-lt"/>
              <a:buAutoNum type="arabicPeriod"/>
            </a:pPr>
            <a:r>
              <a:rPr lang="en-US" sz="2400" dirty="0"/>
              <a:t>Other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498" y="210106"/>
            <a:ext cx="7735502" cy="1245470"/>
          </a:xfrm>
        </p:spPr>
        <p:txBody>
          <a:bodyPr>
            <a:normAutofit/>
          </a:bodyPr>
          <a:lstStyle/>
          <a:p>
            <a:r>
              <a:rPr lang="en-US" sz="3600" dirty="0"/>
              <a:t>Association CareerHQ Features for </a:t>
            </a:r>
            <a:br>
              <a:rPr lang="en-US" sz="3600" dirty="0"/>
            </a:br>
            <a:r>
              <a:rPr lang="en-US" sz="3600" dirty="0"/>
              <a:t>Job Seekers</a:t>
            </a:r>
          </a:p>
        </p:txBody>
      </p:sp>
      <p:sp>
        <p:nvSpPr>
          <p:cNvPr id="3" name="Content Placeholder 2"/>
          <p:cNvSpPr>
            <a:spLocks noGrp="1"/>
          </p:cNvSpPr>
          <p:nvPr>
            <p:ph idx="1"/>
          </p:nvPr>
        </p:nvSpPr>
        <p:spPr>
          <a:xfrm>
            <a:off x="1404871" y="1792338"/>
            <a:ext cx="7525044" cy="4203003"/>
          </a:xfrm>
        </p:spPr>
        <p:txBody>
          <a:bodyPr>
            <a:normAutofit/>
          </a:bodyPr>
          <a:lstStyle/>
          <a:p>
            <a:r>
              <a:rPr lang="en-US" sz="2400" dirty="0"/>
              <a:t>A quick, efficient job search function.</a:t>
            </a:r>
          </a:p>
          <a:p>
            <a:pPr>
              <a:buNone/>
            </a:pPr>
            <a:endParaRPr lang="en-US" sz="1200" dirty="0"/>
          </a:p>
          <a:p>
            <a:r>
              <a:rPr lang="en-US" sz="2400" dirty="0"/>
              <a:t>Ability to:</a:t>
            </a:r>
          </a:p>
          <a:p>
            <a:pPr lvl="1"/>
            <a:r>
              <a:rPr lang="en-US" sz="2400" dirty="0"/>
              <a:t>Create a</a:t>
            </a:r>
            <a:r>
              <a:rPr lang="en-US" sz="2400" dirty="0">
                <a:solidFill>
                  <a:srgbClr val="FF0000"/>
                </a:solidFill>
              </a:rPr>
              <a:t> </a:t>
            </a:r>
            <a:r>
              <a:rPr lang="en-US" sz="2400" dirty="0">
                <a:solidFill>
                  <a:srgbClr val="F17818"/>
                </a:solidFill>
              </a:rPr>
              <a:t>personal profile</a:t>
            </a:r>
            <a:r>
              <a:rPr lang="en-US" sz="2400" dirty="0">
                <a:solidFill>
                  <a:srgbClr val="FF0000"/>
                </a:solidFill>
              </a:rPr>
              <a:t> </a:t>
            </a:r>
            <a:r>
              <a:rPr lang="en-US" sz="2400" dirty="0"/>
              <a:t>and </a:t>
            </a:r>
            <a:r>
              <a:rPr lang="en-US" sz="2400" dirty="0">
                <a:solidFill>
                  <a:srgbClr val="F17818"/>
                </a:solidFill>
              </a:rPr>
              <a:t>upload your resume</a:t>
            </a:r>
            <a:r>
              <a:rPr lang="en-US" sz="2400" dirty="0"/>
              <a:t> into the resume database.</a:t>
            </a:r>
            <a:endParaRPr lang="en-US" sz="1200" dirty="0"/>
          </a:p>
          <a:p>
            <a:pPr lvl="1"/>
            <a:r>
              <a:rPr lang="en-US" sz="2400" dirty="0"/>
              <a:t>Set up a </a:t>
            </a:r>
            <a:r>
              <a:rPr lang="en-US" sz="2400" dirty="0">
                <a:solidFill>
                  <a:srgbClr val="F17818"/>
                </a:solidFill>
              </a:rPr>
              <a:t>job alert that will push jobs to you </a:t>
            </a:r>
            <a:r>
              <a:rPr lang="en-US" sz="2400" dirty="0"/>
              <a:t>that meet your criteria.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940" y="23493"/>
            <a:ext cx="6929958" cy="1590559"/>
          </a:xfrm>
        </p:spPr>
        <p:txBody>
          <a:bodyPr>
            <a:normAutofit/>
          </a:bodyPr>
          <a:lstStyle/>
          <a:p>
            <a:r>
              <a:rPr lang="en-US" sz="3600" dirty="0"/>
              <a:t>Other Association </a:t>
            </a:r>
            <a:r>
              <a:rPr lang="en-US" sz="3600" dirty="0" err="1"/>
              <a:t>CareerHQ</a:t>
            </a:r>
            <a:r>
              <a:rPr lang="en-US" sz="3600" dirty="0"/>
              <a:t> Offerings</a:t>
            </a:r>
          </a:p>
        </p:txBody>
      </p:sp>
      <p:sp>
        <p:nvSpPr>
          <p:cNvPr id="3" name="Content Placeholder 2"/>
          <p:cNvSpPr>
            <a:spLocks noGrp="1"/>
          </p:cNvSpPr>
          <p:nvPr>
            <p:ph idx="1"/>
          </p:nvPr>
        </p:nvSpPr>
        <p:spPr>
          <a:xfrm>
            <a:off x="1420940" y="1782003"/>
            <a:ext cx="7525044" cy="4399951"/>
          </a:xfrm>
        </p:spPr>
        <p:txBody>
          <a:bodyPr>
            <a:normAutofit/>
          </a:bodyPr>
          <a:lstStyle/>
          <a:p>
            <a:r>
              <a:rPr lang="en-US" sz="2600" dirty="0">
                <a:solidFill>
                  <a:srgbClr val="F17818"/>
                </a:solidFill>
              </a:rPr>
              <a:t>Access  to free webinars </a:t>
            </a:r>
            <a:r>
              <a:rPr lang="en-US" sz="2600" dirty="0"/>
              <a:t>on career management topics</a:t>
            </a:r>
          </a:p>
          <a:p>
            <a:r>
              <a:rPr lang="en-US" sz="2600" dirty="0">
                <a:solidFill>
                  <a:schemeClr val="accent6">
                    <a:lumMod val="75000"/>
                  </a:schemeClr>
                </a:solidFill>
              </a:rPr>
              <a:t>Resume Critique and Writing Service </a:t>
            </a:r>
            <a:r>
              <a:rPr lang="en-US" sz="2600" dirty="0"/>
              <a:t>– receive valuable feedback for less than $30</a:t>
            </a:r>
          </a:p>
          <a:p>
            <a:r>
              <a:rPr lang="en-US" sz="2600" dirty="0">
                <a:solidFill>
                  <a:srgbClr val="F17818"/>
                </a:solidFill>
              </a:rPr>
              <a:t>Career Coaching Service</a:t>
            </a:r>
          </a:p>
          <a:p>
            <a:r>
              <a:rPr lang="en-US" sz="2600" dirty="0">
                <a:solidFill>
                  <a:srgbClr val="F17818"/>
                </a:solidFill>
              </a:rPr>
              <a:t>Reference Verification Service</a:t>
            </a:r>
          </a:p>
          <a:p>
            <a:r>
              <a:rPr lang="en-US" sz="2600" dirty="0">
                <a:solidFill>
                  <a:srgbClr val="F17818"/>
                </a:solidFill>
              </a:rPr>
              <a:t>Access to Association Salary Data </a:t>
            </a:r>
            <a:r>
              <a:rPr lang="en-US" sz="2600" dirty="0"/>
              <a:t>– research survey conducted by ASAE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931" y="220492"/>
            <a:ext cx="7210263" cy="951185"/>
          </a:xfrm>
        </p:spPr>
        <p:txBody>
          <a:bodyPr>
            <a:normAutofit/>
          </a:bodyPr>
          <a:lstStyle/>
          <a:p>
            <a:r>
              <a:rPr lang="en-US" sz="4000" dirty="0"/>
              <a:t>Find out more</a:t>
            </a:r>
          </a:p>
        </p:txBody>
      </p:sp>
      <p:sp>
        <p:nvSpPr>
          <p:cNvPr id="3" name="Content Placeholder 2"/>
          <p:cNvSpPr>
            <a:spLocks noGrp="1"/>
          </p:cNvSpPr>
          <p:nvPr>
            <p:ph idx="1"/>
          </p:nvPr>
        </p:nvSpPr>
        <p:spPr>
          <a:xfrm>
            <a:off x="1687931" y="1811944"/>
            <a:ext cx="7111940" cy="4349604"/>
          </a:xfrm>
        </p:spPr>
        <p:txBody>
          <a:bodyPr/>
          <a:lstStyle/>
          <a:p>
            <a:pPr marL="0" indent="0">
              <a:buNone/>
            </a:pPr>
            <a:endParaRPr lang="en-US" dirty="0"/>
          </a:p>
          <a:p>
            <a:pPr marL="0" indent="0" algn="ctr">
              <a:buNone/>
            </a:pPr>
            <a:r>
              <a:rPr lang="en-US" sz="4800" dirty="0"/>
              <a:t>Visit </a:t>
            </a:r>
          </a:p>
          <a:p>
            <a:pPr marL="0" indent="0" algn="ctr">
              <a:buNone/>
            </a:pPr>
            <a:r>
              <a:rPr lang="en-US" sz="3600" dirty="0">
                <a:solidFill>
                  <a:srgbClr val="F17818"/>
                </a:solidFill>
              </a:rPr>
              <a:t>associationcareerhq.org</a:t>
            </a:r>
          </a:p>
          <a:p>
            <a:pPr marL="0" indent="0" algn="ctr">
              <a:buNone/>
            </a:pPr>
            <a:endParaRPr lang="en-US" sz="3600" dirty="0"/>
          </a:p>
        </p:txBody>
      </p:sp>
    </p:spTree>
    <p:extLst>
      <p:ext uri="{BB962C8B-B14F-4D97-AF65-F5344CB8AC3E}">
        <p14:creationId xmlns:p14="http://schemas.microsoft.com/office/powerpoint/2010/main" val="27457182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779107" y="2180123"/>
            <a:ext cx="7772400" cy="1470025"/>
          </a:xfrm>
          <a:prstGeom prst="rect">
            <a:avLst/>
          </a:prstGeom>
        </p:spPr>
        <p:txBody>
          <a:bodyPr/>
          <a:lstStyle/>
          <a:p>
            <a:r>
              <a:rPr lang="en-US" sz="4000" b="1" dirty="0">
                <a:latin typeface="Arial" panose="020B0604020202020204" pitchFamily="34" charset="0"/>
                <a:cs typeface="Arial" panose="020B0604020202020204" pitchFamily="34" charset="0"/>
              </a:rPr>
              <a:t>Other Resources</a:t>
            </a:r>
            <a:endParaRPr lang="en-US" sz="4000" b="1" i="1"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2245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642" y="210105"/>
            <a:ext cx="7735502" cy="1590559"/>
          </a:xfrm>
        </p:spPr>
        <p:txBody>
          <a:bodyPr>
            <a:normAutofit/>
          </a:bodyPr>
          <a:lstStyle/>
          <a:p>
            <a:r>
              <a:rPr lang="en-US" sz="4000" dirty="0"/>
              <a:t>Research Resources</a:t>
            </a:r>
          </a:p>
        </p:txBody>
      </p:sp>
      <p:sp>
        <p:nvSpPr>
          <p:cNvPr id="3" name="Content Placeholder 2"/>
          <p:cNvSpPr>
            <a:spLocks noGrp="1"/>
          </p:cNvSpPr>
          <p:nvPr>
            <p:ph idx="1"/>
          </p:nvPr>
        </p:nvSpPr>
        <p:spPr>
          <a:xfrm>
            <a:off x="1299642" y="1800664"/>
            <a:ext cx="7525044" cy="3742007"/>
          </a:xfrm>
        </p:spPr>
        <p:txBody>
          <a:bodyPr>
            <a:normAutofit fontScale="92500" lnSpcReduction="10000"/>
          </a:bodyPr>
          <a:lstStyle/>
          <a:p>
            <a:pPr>
              <a:spcBef>
                <a:spcPts val="0"/>
              </a:spcBef>
            </a:pPr>
            <a:r>
              <a:rPr lang="en-US" sz="3000" b="1" dirty="0">
                <a:solidFill>
                  <a:schemeClr val="accent6">
                    <a:lumMod val="75000"/>
                  </a:schemeClr>
                </a:solidFill>
              </a:rPr>
              <a:t>GuideStar.org:</a:t>
            </a:r>
            <a:r>
              <a:rPr lang="en-US" sz="3000" dirty="0">
                <a:solidFill>
                  <a:schemeClr val="accent6">
                    <a:lumMod val="75000"/>
                  </a:schemeClr>
                </a:solidFill>
              </a:rPr>
              <a:t> </a:t>
            </a:r>
            <a:r>
              <a:rPr lang="en-US" sz="3000" dirty="0"/>
              <a:t>Here you can find 990 forms that most nonprofits must file. These forms contain key financial and organizational data that can add to your understanding of a particular organization.</a:t>
            </a:r>
          </a:p>
          <a:p>
            <a:pPr>
              <a:spcBef>
                <a:spcPts val="0"/>
              </a:spcBef>
              <a:buNone/>
            </a:pPr>
            <a:endParaRPr lang="en-US" sz="3000" dirty="0"/>
          </a:p>
          <a:p>
            <a:pPr>
              <a:spcBef>
                <a:spcPts val="0"/>
              </a:spcBef>
            </a:pPr>
            <a:r>
              <a:rPr lang="en-US" sz="3000" b="1" dirty="0">
                <a:solidFill>
                  <a:schemeClr val="accent6">
                    <a:lumMod val="75000"/>
                  </a:schemeClr>
                </a:solidFill>
              </a:rPr>
              <a:t>Glassdoor.com</a:t>
            </a:r>
            <a:r>
              <a:rPr lang="en-US" sz="3000" dirty="0">
                <a:solidFill>
                  <a:schemeClr val="accent6">
                    <a:lumMod val="75000"/>
                  </a:schemeClr>
                </a:solidFill>
              </a:rPr>
              <a:t> </a:t>
            </a:r>
            <a:r>
              <a:rPr lang="en-US" sz="3000" dirty="0"/>
              <a:t>– Here you can find reviews posted by current and former employees.</a:t>
            </a:r>
            <a:endParaRPr lang="en-US" sz="30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642" y="210105"/>
            <a:ext cx="7735502" cy="1590559"/>
          </a:xfrm>
        </p:spPr>
        <p:txBody>
          <a:bodyPr>
            <a:normAutofit/>
          </a:bodyPr>
          <a:lstStyle/>
          <a:p>
            <a:r>
              <a:rPr lang="en-US" sz="4000" dirty="0"/>
              <a:t>Other Job Boards</a:t>
            </a:r>
          </a:p>
        </p:txBody>
      </p:sp>
      <p:sp>
        <p:nvSpPr>
          <p:cNvPr id="3" name="Content Placeholder 2"/>
          <p:cNvSpPr>
            <a:spLocks noGrp="1"/>
          </p:cNvSpPr>
          <p:nvPr>
            <p:ph idx="1"/>
          </p:nvPr>
        </p:nvSpPr>
        <p:spPr>
          <a:xfrm>
            <a:off x="1299642" y="1800664"/>
            <a:ext cx="7525044" cy="3742007"/>
          </a:xfrm>
        </p:spPr>
        <p:txBody>
          <a:bodyPr>
            <a:normAutofit/>
          </a:bodyPr>
          <a:lstStyle/>
          <a:p>
            <a:pPr>
              <a:spcBef>
                <a:spcPts val="0"/>
              </a:spcBef>
            </a:pPr>
            <a:r>
              <a:rPr lang="en-US" sz="2600" dirty="0"/>
              <a:t>Idealist.org</a:t>
            </a:r>
          </a:p>
          <a:p>
            <a:pPr>
              <a:spcBef>
                <a:spcPts val="0"/>
              </a:spcBef>
            </a:pPr>
            <a:r>
              <a:rPr lang="en-US" sz="2600" dirty="0"/>
              <a:t>Chronicle of Philanthropy</a:t>
            </a:r>
          </a:p>
          <a:p>
            <a:pPr lvl="1">
              <a:spcBef>
                <a:spcPts val="0"/>
              </a:spcBef>
            </a:pPr>
            <a:r>
              <a:rPr lang="en-US" sz="2600" dirty="0"/>
              <a:t> </a:t>
            </a:r>
            <a:r>
              <a:rPr lang="en-US" sz="2600" i="1" dirty="0"/>
              <a:t>philanthropy.com</a:t>
            </a:r>
          </a:p>
          <a:p>
            <a:pPr>
              <a:spcBef>
                <a:spcPts val="0"/>
              </a:spcBef>
            </a:pPr>
            <a:r>
              <a:rPr lang="en-US" sz="2600" dirty="0"/>
              <a:t>CEO Update</a:t>
            </a:r>
          </a:p>
          <a:p>
            <a:pPr>
              <a:spcBef>
                <a:spcPts val="0"/>
              </a:spcBef>
            </a:pPr>
            <a:r>
              <a:rPr lang="en-US" sz="2600" dirty="0"/>
              <a:t>The </a:t>
            </a:r>
            <a:r>
              <a:rPr lang="en-US" sz="2600" dirty="0" err="1"/>
              <a:t>NonProfit</a:t>
            </a:r>
            <a:r>
              <a:rPr lang="en-US" sz="2600" dirty="0"/>
              <a:t> Times</a:t>
            </a:r>
          </a:p>
          <a:p>
            <a:pPr>
              <a:spcBef>
                <a:spcPts val="0"/>
              </a:spcBef>
            </a:pPr>
            <a:r>
              <a:rPr lang="en-US" sz="2600" dirty="0"/>
              <a:t>Washington Post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642" y="210105"/>
            <a:ext cx="7735502" cy="1590559"/>
          </a:xfrm>
        </p:spPr>
        <p:txBody>
          <a:bodyPr>
            <a:normAutofit/>
          </a:bodyPr>
          <a:lstStyle/>
          <a:p>
            <a:r>
              <a:rPr lang="en-US" sz="4000" dirty="0"/>
              <a:t>The CAE</a:t>
            </a:r>
          </a:p>
        </p:txBody>
      </p:sp>
      <p:sp>
        <p:nvSpPr>
          <p:cNvPr id="3" name="Content Placeholder 2"/>
          <p:cNvSpPr>
            <a:spLocks noGrp="1"/>
          </p:cNvSpPr>
          <p:nvPr>
            <p:ph idx="1"/>
          </p:nvPr>
        </p:nvSpPr>
        <p:spPr>
          <a:xfrm>
            <a:off x="1299642" y="1800664"/>
            <a:ext cx="7525044" cy="3742007"/>
          </a:xfrm>
        </p:spPr>
        <p:txBody>
          <a:bodyPr>
            <a:normAutofit fontScale="62500" lnSpcReduction="20000"/>
          </a:bodyPr>
          <a:lstStyle/>
          <a:p>
            <a:pPr algn="ctr">
              <a:spcBef>
                <a:spcPts val="0"/>
              </a:spcBef>
              <a:buNone/>
            </a:pPr>
            <a:r>
              <a:rPr lang="en-US" sz="4000" b="1" dirty="0">
                <a:solidFill>
                  <a:schemeClr val="accent6">
                    <a:lumMod val="75000"/>
                  </a:schemeClr>
                </a:solidFill>
              </a:rPr>
              <a:t>CAE = Certified Association Executive (CAE)</a:t>
            </a:r>
          </a:p>
          <a:p>
            <a:pPr>
              <a:spcBef>
                <a:spcPts val="0"/>
              </a:spcBef>
              <a:buNone/>
            </a:pPr>
            <a:endParaRPr lang="en-US" sz="4000" dirty="0">
              <a:solidFill>
                <a:srgbClr val="7030A0"/>
              </a:solidFill>
            </a:endParaRPr>
          </a:p>
          <a:p>
            <a:pPr>
              <a:spcBef>
                <a:spcPts val="0"/>
              </a:spcBef>
              <a:buNone/>
            </a:pPr>
            <a:r>
              <a:rPr lang="en-US" sz="4000" dirty="0"/>
              <a:t>This certification is designed to:</a:t>
            </a:r>
          </a:p>
          <a:p>
            <a:pPr>
              <a:spcBef>
                <a:spcPts val="0"/>
              </a:spcBef>
              <a:buNone/>
            </a:pPr>
            <a:endParaRPr lang="en-US" sz="4000" b="1" dirty="0">
              <a:solidFill>
                <a:srgbClr val="7030A0"/>
              </a:solidFill>
            </a:endParaRPr>
          </a:p>
          <a:p>
            <a:pPr marL="457200" indent="-457200">
              <a:lnSpc>
                <a:spcPct val="90000"/>
              </a:lnSpc>
              <a:spcAft>
                <a:spcPts val="1200"/>
              </a:spcAft>
              <a:buSzPct val="120000"/>
              <a:defRPr/>
            </a:pPr>
            <a:r>
              <a:rPr lang="en-US" sz="4000" dirty="0"/>
              <a:t>Enhance professional standards</a:t>
            </a:r>
          </a:p>
          <a:p>
            <a:pPr marL="457200" indent="-457200">
              <a:lnSpc>
                <a:spcPct val="90000"/>
              </a:lnSpc>
              <a:spcAft>
                <a:spcPts val="1200"/>
              </a:spcAft>
              <a:buSzPct val="120000"/>
              <a:buFont typeface="Arial" panose="020B0604020202020204" pitchFamily="34" charset="0"/>
              <a:buChar char="•"/>
              <a:defRPr/>
            </a:pPr>
            <a:r>
              <a:rPr lang="en-US" sz="4000" dirty="0"/>
              <a:t>Enhance individual performance</a:t>
            </a:r>
          </a:p>
          <a:p>
            <a:pPr marL="457200" indent="-457200">
              <a:lnSpc>
                <a:spcPct val="90000"/>
              </a:lnSpc>
              <a:spcAft>
                <a:spcPts val="1200"/>
              </a:spcAft>
              <a:buSzPct val="120000"/>
              <a:buFont typeface="Arial" panose="020B0604020202020204" pitchFamily="34" charset="0"/>
              <a:buChar char="•"/>
              <a:defRPr/>
            </a:pPr>
            <a:r>
              <a:rPr lang="en-US" sz="4000" dirty="0"/>
              <a:t>Designate association professionals who demonstrate the knowledge essential to the practice of association management</a:t>
            </a:r>
            <a:endParaRPr lang="en-US" dirty="0"/>
          </a:p>
          <a:p>
            <a:pPr>
              <a:buNone/>
            </a:pPr>
            <a:endParaRPr lang="en-US" sz="3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CB4CB158-1F23-4812-A0FD-4982BDE98716}"/>
              </a:ext>
            </a:extLst>
          </p:cNvPr>
          <p:cNvPicPr>
            <a:picLocks noChangeAspect="1"/>
          </p:cNvPicPr>
          <p:nvPr/>
        </p:nvPicPr>
        <p:blipFill>
          <a:blip r:embed="rId2"/>
          <a:stretch>
            <a:fillRect/>
          </a:stretch>
        </p:blipFill>
        <p:spPr>
          <a:xfrm>
            <a:off x="1071562" y="1248820"/>
            <a:ext cx="7000875" cy="3638550"/>
          </a:xfrm>
          <a:prstGeom prst="rect">
            <a:avLst/>
          </a:prstGeom>
        </p:spPr>
      </p:pic>
    </p:spTree>
    <p:extLst>
      <p:ext uri="{BB962C8B-B14F-4D97-AF65-F5344CB8AC3E}">
        <p14:creationId xmlns:p14="http://schemas.microsoft.com/office/powerpoint/2010/main" val="14084949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642" y="210105"/>
            <a:ext cx="7735502" cy="1590559"/>
          </a:xfrm>
        </p:spPr>
        <p:txBody>
          <a:bodyPr>
            <a:normAutofit/>
          </a:bodyPr>
          <a:lstStyle/>
          <a:p>
            <a:r>
              <a:rPr lang="en-US" sz="4000" dirty="0"/>
              <a:t>The CAE</a:t>
            </a:r>
          </a:p>
        </p:txBody>
      </p:sp>
      <p:sp>
        <p:nvSpPr>
          <p:cNvPr id="3" name="Content Placeholder 2"/>
          <p:cNvSpPr>
            <a:spLocks noGrp="1"/>
          </p:cNvSpPr>
          <p:nvPr>
            <p:ph idx="1"/>
          </p:nvPr>
        </p:nvSpPr>
        <p:spPr>
          <a:xfrm>
            <a:off x="1299642" y="1800664"/>
            <a:ext cx="7525044" cy="3742007"/>
          </a:xfrm>
        </p:spPr>
        <p:txBody>
          <a:bodyPr>
            <a:normAutofit/>
          </a:bodyPr>
          <a:lstStyle/>
          <a:p>
            <a:pPr>
              <a:spcBef>
                <a:spcPts val="0"/>
              </a:spcBef>
              <a:buNone/>
            </a:pPr>
            <a:r>
              <a:rPr lang="en-US" sz="2400" dirty="0">
                <a:solidFill>
                  <a:schemeClr val="accent6">
                    <a:lumMod val="75000"/>
                  </a:schemeClr>
                </a:solidFill>
              </a:rPr>
              <a:t>To sit for the exam:</a:t>
            </a:r>
          </a:p>
          <a:p>
            <a:pPr>
              <a:spcBef>
                <a:spcPts val="0"/>
              </a:spcBef>
              <a:buNone/>
            </a:pPr>
            <a:endParaRPr lang="en-US" sz="2400" b="1" dirty="0">
              <a:solidFill>
                <a:srgbClr val="7030A0"/>
              </a:solidFill>
            </a:endParaRPr>
          </a:p>
          <a:p>
            <a:pPr>
              <a:spcBef>
                <a:spcPts val="0"/>
              </a:spcBef>
            </a:pPr>
            <a:r>
              <a:rPr lang="en-US" sz="2400" dirty="0"/>
              <a:t>You must be an association executive, staffer, or consultant at a qualifying organization with the requisite years of experience.</a:t>
            </a:r>
            <a:endParaRPr lang="en-US" sz="2400" b="1" dirty="0"/>
          </a:p>
          <a:p>
            <a:pPr>
              <a:spcBef>
                <a:spcPts val="0"/>
              </a:spcBef>
              <a:buNone/>
            </a:pPr>
            <a:endParaRPr lang="en-US" sz="2400" b="1" dirty="0">
              <a:solidFill>
                <a:srgbClr val="7030A0"/>
              </a:solidFill>
            </a:endParaRPr>
          </a:p>
          <a:p>
            <a:pPr>
              <a:spcBef>
                <a:spcPts val="0"/>
              </a:spcBef>
              <a:buNone/>
            </a:pPr>
            <a:r>
              <a:rPr lang="en-US" sz="2400" dirty="0">
                <a:solidFill>
                  <a:schemeClr val="accent6">
                    <a:lumMod val="75000"/>
                  </a:schemeClr>
                </a:solidFill>
              </a:rPr>
              <a:t>Learn More at </a:t>
            </a:r>
            <a:r>
              <a:rPr lang="en-US" sz="2400" b="1" dirty="0">
                <a:solidFill>
                  <a:schemeClr val="accent6">
                    <a:lumMod val="75000"/>
                  </a:schemeClr>
                </a:solidFill>
              </a:rPr>
              <a:t>www.asaecenter.org/CAE</a:t>
            </a:r>
          </a:p>
          <a:p>
            <a:pPr lvl="1"/>
            <a:endParaRPr lang="en-US" sz="2400" dirty="0"/>
          </a:p>
          <a:p>
            <a:pPr>
              <a:buNone/>
            </a:pP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642" y="210105"/>
            <a:ext cx="7735502" cy="1590559"/>
          </a:xfrm>
        </p:spPr>
        <p:txBody>
          <a:bodyPr>
            <a:normAutofit/>
          </a:bodyPr>
          <a:lstStyle/>
          <a:p>
            <a:r>
              <a:rPr lang="en-US" sz="4000" dirty="0"/>
              <a:t>Other ASAE Resources</a:t>
            </a:r>
          </a:p>
        </p:txBody>
      </p:sp>
      <p:sp>
        <p:nvSpPr>
          <p:cNvPr id="3" name="Content Placeholder 2"/>
          <p:cNvSpPr>
            <a:spLocks noGrp="1"/>
          </p:cNvSpPr>
          <p:nvPr>
            <p:ph idx="1"/>
          </p:nvPr>
        </p:nvSpPr>
        <p:spPr>
          <a:xfrm>
            <a:off x="1299642" y="1800664"/>
            <a:ext cx="7525044" cy="3946993"/>
          </a:xfrm>
        </p:spPr>
        <p:txBody>
          <a:bodyPr>
            <a:noAutofit/>
          </a:bodyPr>
          <a:lstStyle/>
          <a:p>
            <a:pPr>
              <a:spcBef>
                <a:spcPts val="0"/>
              </a:spcBef>
              <a:buNone/>
            </a:pPr>
            <a:r>
              <a:rPr lang="en-US" sz="2800" b="1" dirty="0">
                <a:solidFill>
                  <a:schemeClr val="accent6">
                    <a:lumMod val="75000"/>
                  </a:schemeClr>
                </a:solidFill>
              </a:rPr>
              <a:t>Associations Now</a:t>
            </a:r>
          </a:p>
          <a:p>
            <a:pPr>
              <a:spcBef>
                <a:spcPts val="0"/>
              </a:spcBef>
              <a:buNone/>
            </a:pPr>
            <a:r>
              <a:rPr lang="en-US" sz="2800" dirty="0"/>
              <a:t>	www.associationsnow.com</a:t>
            </a:r>
          </a:p>
          <a:p>
            <a:pPr>
              <a:spcBef>
                <a:spcPts val="0"/>
              </a:spcBef>
              <a:buNone/>
            </a:pPr>
            <a:endParaRPr lang="en-US" sz="2800" b="1" dirty="0"/>
          </a:p>
          <a:p>
            <a:pPr>
              <a:spcBef>
                <a:spcPts val="0"/>
              </a:spcBef>
              <a:buNone/>
            </a:pPr>
            <a:r>
              <a:rPr lang="en-US" sz="2800" b="1" dirty="0">
                <a:solidFill>
                  <a:schemeClr val="accent6">
                    <a:lumMod val="75000"/>
                  </a:schemeClr>
                </a:solidFill>
              </a:rPr>
              <a:t>ASAE Resource Central</a:t>
            </a:r>
          </a:p>
          <a:p>
            <a:pPr>
              <a:spcBef>
                <a:spcPts val="0"/>
              </a:spcBef>
              <a:buNone/>
            </a:pPr>
            <a:r>
              <a:rPr lang="en-US" sz="2800" dirty="0"/>
              <a:t>	www.asaecenter.org/resources</a:t>
            </a:r>
          </a:p>
          <a:p>
            <a:pPr>
              <a:spcBef>
                <a:spcPts val="0"/>
              </a:spcBef>
              <a:buNone/>
            </a:pPr>
            <a:endParaRPr lang="en-US" sz="2800"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7931" y="220492"/>
            <a:ext cx="7210263" cy="951185"/>
          </a:xfrm>
        </p:spPr>
        <p:txBody>
          <a:bodyPr>
            <a:normAutofit fontScale="90000"/>
          </a:bodyPr>
          <a:lstStyle/>
          <a:p>
            <a:r>
              <a:rPr lang="en-US" dirty="0"/>
              <a:t>Presenter Contact Information</a:t>
            </a:r>
          </a:p>
        </p:txBody>
      </p:sp>
      <p:sp>
        <p:nvSpPr>
          <p:cNvPr id="3" name="Content Placeholder 2"/>
          <p:cNvSpPr>
            <a:spLocks noGrp="1"/>
          </p:cNvSpPr>
          <p:nvPr>
            <p:ph idx="1"/>
          </p:nvPr>
        </p:nvSpPr>
        <p:spPr>
          <a:xfrm>
            <a:off x="1687931" y="1811944"/>
            <a:ext cx="7111940" cy="4349604"/>
          </a:xfrm>
        </p:spPr>
        <p:txBody>
          <a:bodyPr/>
          <a:lstStyle/>
          <a:p>
            <a:pPr marL="0" indent="0" algn="ctr">
              <a:buNone/>
            </a:pPr>
            <a:endParaRPr lang="en-US" sz="4000" b="1" dirty="0"/>
          </a:p>
          <a:p>
            <a:pPr marL="0" indent="0" algn="ctr">
              <a:buNone/>
            </a:pPr>
            <a:r>
              <a:rPr lang="en-US" sz="4000" dirty="0"/>
              <a:t>Thanks for your time!</a:t>
            </a:r>
          </a:p>
          <a:p>
            <a:pPr marL="0" indent="0" algn="ctr">
              <a:buNone/>
            </a:pPr>
            <a:endParaRPr lang="en-US" dirty="0"/>
          </a:p>
          <a:p>
            <a:pPr marL="0" indent="0" algn="ctr">
              <a:buNone/>
            </a:pPr>
            <a:r>
              <a:rPr lang="en-US" dirty="0"/>
              <a:t>Jennifer Baker, MSW, CAE</a:t>
            </a:r>
          </a:p>
          <a:p>
            <a:pPr marL="0" indent="0" algn="ctr">
              <a:buNone/>
            </a:pPr>
            <a:r>
              <a:rPr lang="en-US" dirty="0">
                <a:hlinkClick r:id="rId2"/>
              </a:rPr>
              <a:t>jbaker@asaecenter.org</a:t>
            </a:r>
            <a:r>
              <a:rPr lang="en-US" dirty="0"/>
              <a:t> </a:t>
            </a:r>
            <a:br>
              <a:rPr lang="en-US" dirty="0"/>
            </a:br>
            <a:r>
              <a:rPr lang="en-US" dirty="0"/>
              <a:t>202-626-2837</a:t>
            </a:r>
          </a:p>
          <a:p>
            <a:endParaRPr lang="en-US" dirty="0"/>
          </a:p>
        </p:txBody>
      </p:sp>
    </p:spTree>
    <p:extLst>
      <p:ext uri="{BB962C8B-B14F-4D97-AF65-F5344CB8AC3E}">
        <p14:creationId xmlns:p14="http://schemas.microsoft.com/office/powerpoint/2010/main" val="3193573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869744"/>
            <a:ext cx="7525044" cy="4390464"/>
          </a:xfrm>
        </p:spPr>
        <p:txBody>
          <a:bodyPr>
            <a:normAutofit fontScale="92500" lnSpcReduction="10000"/>
          </a:bodyPr>
          <a:lstStyle/>
          <a:p>
            <a:pPr marL="0" indent="0">
              <a:lnSpc>
                <a:spcPct val="90000"/>
              </a:lnSpc>
              <a:buNone/>
            </a:pPr>
            <a:r>
              <a:rPr lang="en-US" b="1" dirty="0">
                <a:solidFill>
                  <a:schemeClr val="accent6">
                    <a:lumMod val="75000"/>
                  </a:schemeClr>
                </a:solidFill>
              </a:rPr>
              <a:t>Associations provide a platform </a:t>
            </a:r>
            <a:r>
              <a:rPr lang="en-US" dirty="0"/>
              <a:t>in which groups of people with shared dreams and concerns can work together to shape their future.</a:t>
            </a:r>
          </a:p>
          <a:p>
            <a:pPr marL="0" indent="0">
              <a:lnSpc>
                <a:spcPct val="90000"/>
              </a:lnSpc>
              <a:buNone/>
            </a:pPr>
            <a:endParaRPr lang="en-US" sz="2000" dirty="0"/>
          </a:p>
          <a:p>
            <a:pPr marL="0" indent="0">
              <a:lnSpc>
                <a:spcPct val="90000"/>
              </a:lnSpc>
              <a:buNone/>
            </a:pPr>
            <a:r>
              <a:rPr lang="en-US" dirty="0"/>
              <a:t>Because </a:t>
            </a:r>
            <a:r>
              <a:rPr lang="en-US" b="1" dirty="0">
                <a:solidFill>
                  <a:schemeClr val="accent6">
                    <a:lumMod val="75000"/>
                  </a:schemeClr>
                </a:solidFill>
              </a:rPr>
              <a:t>they influence nearly every industry, profession and social issue</a:t>
            </a:r>
            <a:r>
              <a:rPr lang="en-US" dirty="0"/>
              <a:t>, associations have the power to transform our nation and the world.</a:t>
            </a:r>
          </a:p>
          <a:p>
            <a:pPr marL="0" indent="0">
              <a:lnSpc>
                <a:spcPct val="90000"/>
              </a:lnSpc>
              <a:buNone/>
            </a:pPr>
            <a:endParaRPr lang="en-US" dirty="0"/>
          </a:p>
          <a:p>
            <a:pPr marL="0" indent="0" algn="r">
              <a:lnSpc>
                <a:spcPct val="90000"/>
              </a:lnSpc>
              <a:buNone/>
            </a:pPr>
            <a:r>
              <a:rPr lang="en-US" sz="2400" dirty="0"/>
              <a:t>- From ASAE’s </a:t>
            </a:r>
            <a:r>
              <a:rPr lang="en-US" sz="2400" i="1" dirty="0"/>
              <a:t>Strategies for Transformation</a:t>
            </a:r>
          </a:p>
          <a:p>
            <a:pPr marL="0" indent="0">
              <a:buNone/>
            </a:pPr>
            <a:endParaRPr lang="en-US" dirty="0"/>
          </a:p>
        </p:txBody>
      </p:sp>
      <p:sp>
        <p:nvSpPr>
          <p:cNvPr id="6" name="Title 3"/>
          <p:cNvSpPr txBox="1">
            <a:spLocks/>
          </p:cNvSpPr>
          <p:nvPr/>
        </p:nvSpPr>
        <p:spPr>
          <a:xfrm>
            <a:off x="1271648" y="135458"/>
            <a:ext cx="7023266" cy="141397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4200" dirty="0"/>
              <a:t>The Role of Associations </a:t>
            </a:r>
          </a:p>
          <a:p>
            <a:r>
              <a:rPr lang="en-US" sz="4200" dirty="0"/>
              <a:t>in Society</a:t>
            </a:r>
          </a:p>
        </p:txBody>
      </p:sp>
    </p:spTree>
    <p:extLst>
      <p:ext uri="{BB962C8B-B14F-4D97-AF65-F5344CB8AC3E}">
        <p14:creationId xmlns:p14="http://schemas.microsoft.com/office/powerpoint/2010/main" val="331613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705428"/>
            <a:ext cx="6845982" cy="4392344"/>
          </a:xfrm>
        </p:spPr>
        <p:txBody>
          <a:bodyPr>
            <a:noAutofit/>
          </a:bodyPr>
          <a:lstStyle/>
          <a:p>
            <a:pPr marL="0" indent="0">
              <a:buNone/>
            </a:pPr>
            <a:r>
              <a:rPr lang="en-US" sz="2400" b="1" dirty="0"/>
              <a:t>Associations…</a:t>
            </a:r>
          </a:p>
          <a:p>
            <a:pPr>
              <a:buNone/>
            </a:pPr>
            <a:endParaRPr lang="en-US" sz="1200" b="1" dirty="0"/>
          </a:p>
          <a:p>
            <a:r>
              <a:rPr lang="en-US" sz="2000" b="1" dirty="0"/>
              <a:t>Drive Social Awareness </a:t>
            </a:r>
          </a:p>
          <a:p>
            <a:pPr lvl="1"/>
            <a:r>
              <a:rPr lang="en-US" sz="2000" dirty="0"/>
              <a:t>National Council for Behavioral Health – Be 1 in a Million Program</a:t>
            </a:r>
          </a:p>
          <a:p>
            <a:pPr marL="457200" lvl="1" indent="0">
              <a:buNone/>
            </a:pPr>
            <a:endParaRPr lang="en-US" sz="2000" i="1" dirty="0"/>
          </a:p>
          <a:p>
            <a:r>
              <a:rPr lang="en-US" sz="2000" b="1" dirty="0"/>
              <a:t>Drive Professional Excellence</a:t>
            </a:r>
          </a:p>
          <a:p>
            <a:pPr lvl="1"/>
            <a:r>
              <a:rPr lang="en-US" sz="2000" dirty="0"/>
              <a:t>Association of Equipment Management Professionals – Advancing a Profession Through Technology Program</a:t>
            </a:r>
          </a:p>
          <a:p>
            <a:pPr marL="457200" lvl="1" indent="0">
              <a:buNone/>
            </a:pPr>
            <a:endParaRPr lang="en-US" sz="2000" dirty="0"/>
          </a:p>
          <a:p>
            <a:r>
              <a:rPr lang="en-US" sz="2000" b="1" dirty="0"/>
              <a:t>Provide advocacy</a:t>
            </a:r>
            <a:r>
              <a:rPr lang="en-US" sz="2000" dirty="0"/>
              <a:t> </a:t>
            </a:r>
          </a:p>
          <a:p>
            <a:pPr lvl="1"/>
            <a:r>
              <a:rPr lang="en-US" sz="2000" dirty="0"/>
              <a:t>AARP – on behalf of older Americans</a:t>
            </a:r>
            <a:endParaRPr lang="en-US" sz="2000" dirty="0">
              <a:ea typeface="ＭＳ Ｐゴシック" charset="-128"/>
            </a:endParaRPr>
          </a:p>
          <a:p>
            <a:endParaRPr lang="en-US" sz="2600" i="1" dirty="0"/>
          </a:p>
          <a:p>
            <a:pPr marL="0" indent="0">
              <a:buNone/>
            </a:pPr>
            <a:endParaRPr lang="en-US" sz="2600" i="1" dirty="0"/>
          </a:p>
        </p:txBody>
      </p:sp>
      <p:sp>
        <p:nvSpPr>
          <p:cNvPr id="8" name="Title 3"/>
          <p:cNvSpPr txBox="1">
            <a:spLocks/>
          </p:cNvSpPr>
          <p:nvPr/>
        </p:nvSpPr>
        <p:spPr>
          <a:xfrm>
            <a:off x="1271648" y="135458"/>
            <a:ext cx="7023266" cy="141397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4200" dirty="0"/>
              <a:t>The Role of Associations </a:t>
            </a:r>
          </a:p>
          <a:p>
            <a:r>
              <a:rPr lang="en-US" sz="4200" dirty="0"/>
              <a:t>in Society</a:t>
            </a:r>
          </a:p>
        </p:txBody>
      </p:sp>
    </p:spTree>
    <p:extLst>
      <p:ext uri="{BB962C8B-B14F-4D97-AF65-F5344CB8AC3E}">
        <p14:creationId xmlns:p14="http://schemas.microsoft.com/office/powerpoint/2010/main" val="2518427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9642" y="1705428"/>
            <a:ext cx="7525044" cy="4258644"/>
          </a:xfrm>
        </p:spPr>
        <p:txBody>
          <a:bodyPr>
            <a:noAutofit/>
          </a:bodyPr>
          <a:lstStyle/>
          <a:p>
            <a:pPr>
              <a:buNone/>
            </a:pPr>
            <a:r>
              <a:rPr lang="en-US" sz="2400" b="1" dirty="0"/>
              <a:t>Associations…</a:t>
            </a:r>
          </a:p>
          <a:p>
            <a:pPr>
              <a:buNone/>
            </a:pPr>
            <a:endParaRPr lang="en-US" sz="1200" b="1" dirty="0"/>
          </a:p>
          <a:p>
            <a:r>
              <a:rPr lang="en-US" sz="2400" b="1" dirty="0"/>
              <a:t>Educate the workforce </a:t>
            </a:r>
          </a:p>
          <a:p>
            <a:pPr lvl="1"/>
            <a:r>
              <a:rPr lang="en-US" sz="2000" dirty="0"/>
              <a:t>Among the top sources of post-collegiate training and professional development.</a:t>
            </a:r>
          </a:p>
          <a:p>
            <a:pPr marL="0" indent="0">
              <a:buNone/>
            </a:pPr>
            <a:endParaRPr lang="en-US" sz="1200" dirty="0"/>
          </a:p>
          <a:p>
            <a:r>
              <a:rPr lang="en-US" sz="2400" b="1" dirty="0"/>
              <a:t>Serve the Community</a:t>
            </a:r>
            <a:endParaRPr lang="en-US" sz="2400" dirty="0"/>
          </a:p>
          <a:p>
            <a:pPr lvl="1"/>
            <a:r>
              <a:rPr lang="en-US" sz="2000" dirty="0"/>
              <a:t>Leverage their members’ expertise and other resources to address social needs and improve our collective quality of life.</a:t>
            </a:r>
          </a:p>
          <a:p>
            <a:pPr marL="0" indent="0">
              <a:buNone/>
            </a:pPr>
            <a:endParaRPr lang="en-US" sz="1200" dirty="0"/>
          </a:p>
          <a:p>
            <a:r>
              <a:rPr lang="en-US" sz="2400" b="1" dirty="0"/>
              <a:t>Write product standards</a:t>
            </a:r>
          </a:p>
          <a:p>
            <a:pPr lvl="1"/>
            <a:r>
              <a:rPr lang="en-US" sz="2000" dirty="0"/>
              <a:t>For everything from children’s toys to airline luggage sizes to traffic safety.</a:t>
            </a:r>
          </a:p>
          <a:p>
            <a:pPr marL="0" indent="0">
              <a:buNone/>
            </a:pPr>
            <a:endParaRPr lang="en-US" sz="2600" dirty="0"/>
          </a:p>
          <a:p>
            <a:pPr algn="r">
              <a:lnSpc>
                <a:spcPct val="120000"/>
              </a:lnSpc>
              <a:spcBef>
                <a:spcPts val="0"/>
              </a:spcBef>
              <a:buClr>
                <a:schemeClr val="tx2">
                  <a:lumMod val="60000"/>
                  <a:lumOff val="40000"/>
                </a:schemeClr>
              </a:buClr>
              <a:buNone/>
            </a:pPr>
            <a:endParaRPr lang="en-US" sz="2600" i="1" dirty="0">
              <a:ea typeface="ＭＳ Ｐゴシック" charset="-128"/>
            </a:endParaRPr>
          </a:p>
          <a:p>
            <a:pPr marL="0" indent="0">
              <a:buNone/>
            </a:pPr>
            <a:endParaRPr lang="en-US" sz="2600" dirty="0"/>
          </a:p>
        </p:txBody>
      </p:sp>
      <p:sp>
        <p:nvSpPr>
          <p:cNvPr id="6" name="Title 3"/>
          <p:cNvSpPr txBox="1">
            <a:spLocks/>
          </p:cNvSpPr>
          <p:nvPr/>
        </p:nvSpPr>
        <p:spPr>
          <a:xfrm>
            <a:off x="1271648" y="135458"/>
            <a:ext cx="7023266" cy="1413978"/>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4400" kern="1200">
                <a:solidFill>
                  <a:srgbClr val="000000"/>
                </a:solidFill>
                <a:latin typeface="Arial" pitchFamily="34" charset="0"/>
                <a:ea typeface="+mj-ea"/>
                <a:cs typeface="Arial" pitchFamily="34" charset="0"/>
              </a:defRPr>
            </a:lvl1pPr>
          </a:lstStyle>
          <a:p>
            <a:r>
              <a:rPr lang="en-US" sz="4200" dirty="0"/>
              <a:t>Benefits of Associations</a:t>
            </a:r>
          </a:p>
        </p:txBody>
      </p:sp>
    </p:spTree>
    <p:extLst>
      <p:ext uri="{BB962C8B-B14F-4D97-AF65-F5344CB8AC3E}">
        <p14:creationId xmlns:p14="http://schemas.microsoft.com/office/powerpoint/2010/main" val="371352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6928" y="5209864"/>
            <a:ext cx="3685735" cy="461665"/>
          </a:xfrm>
          <a:prstGeom prst="rect">
            <a:avLst/>
          </a:prstGeom>
          <a:noFill/>
        </p:spPr>
        <p:txBody>
          <a:bodyPr wrap="square" rtlCol="0">
            <a:spAutoFit/>
          </a:bodyPr>
          <a:lstStyle/>
          <a:p>
            <a:pPr algn="ctr"/>
            <a:r>
              <a:rPr lang="en-US" sz="2400" dirty="0">
                <a:latin typeface="Arial" pitchFamily="34" charset="0"/>
                <a:cs typeface="Arial" pitchFamily="34" charset="0"/>
              </a:rPr>
              <a:t>thepowerofa.org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503" y="671058"/>
            <a:ext cx="7505695" cy="4254106"/>
          </a:xfrm>
          <a:prstGeom prst="rect">
            <a:avLst/>
          </a:prstGeom>
        </p:spPr>
      </p:pic>
    </p:spTree>
    <p:extLst>
      <p:ext uri="{BB962C8B-B14F-4D97-AF65-F5344CB8AC3E}">
        <p14:creationId xmlns:p14="http://schemas.microsoft.com/office/powerpoint/2010/main" val="77566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685800" y="2130425"/>
            <a:ext cx="7772400" cy="1470025"/>
          </a:xfrm>
          <a:prstGeom prst="rect">
            <a:avLst/>
          </a:prstGeom>
        </p:spPr>
        <p:txBody>
          <a:bodyPr/>
          <a:lstStyle/>
          <a:p>
            <a:r>
              <a:rPr lang="en-US" b="1" dirty="0">
                <a:latin typeface="Arial" panose="020B0604020202020204" pitchFamily="34" charset="0"/>
                <a:cs typeface="Arial" panose="020B0604020202020204" pitchFamily="34" charset="0"/>
              </a:rPr>
              <a:t>Associations 101:</a:t>
            </a:r>
            <a:br>
              <a:rPr lang="en-US" b="1"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Structures</a:t>
            </a:r>
          </a:p>
        </p:txBody>
      </p:sp>
    </p:spTree>
    <p:extLst>
      <p:ext uri="{BB962C8B-B14F-4D97-AF65-F5344CB8AC3E}">
        <p14:creationId xmlns:p14="http://schemas.microsoft.com/office/powerpoint/2010/main" val="1102703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F8D67324753D45A526BDA02DEFE767" ma:contentTypeVersion="0" ma:contentTypeDescription="Create a new document." ma:contentTypeScope="" ma:versionID="0cc21117b63ff4b47c4aff542bb026b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97A923D6-469C-4104-B7BC-E95980445E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66D24E2-2E52-40DE-BCB5-421ADE1B92EC}">
  <ds:schemaRefs>
    <ds:schemaRef ds:uri="http://schemas.microsoft.com/sharepoint/v3/contenttype/forms"/>
  </ds:schemaRefs>
</ds:datastoreItem>
</file>

<file path=customXml/itemProps3.xml><?xml version="1.0" encoding="utf-8"?>
<ds:datastoreItem xmlns:ds="http://schemas.openxmlformats.org/officeDocument/2006/customXml" ds:itemID="{EB558F4F-E2AF-4737-8B1D-AD4070D57C63}">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2466</TotalTime>
  <Words>1439</Words>
  <Application>Microsoft Office PowerPoint</Application>
  <PresentationFormat>On-screen Show (4:3)</PresentationFormat>
  <Paragraphs>271</Paragraphs>
  <Slides>42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42</vt:i4>
      </vt:variant>
    </vt:vector>
  </HeadingPairs>
  <TitlesOfParts>
    <vt:vector size="48" baseType="lpstr">
      <vt:lpstr>ＭＳ Ｐゴシック</vt:lpstr>
      <vt:lpstr>Arial</vt:lpstr>
      <vt:lpstr>Calibri</vt:lpstr>
      <vt:lpstr>Courier New</vt:lpstr>
      <vt:lpstr>Office Theme</vt:lpstr>
      <vt:lpstr>Custom Design</vt:lpstr>
      <vt:lpstr>PowerPoint Presentation</vt:lpstr>
      <vt:lpstr>Today’s Topics</vt:lpstr>
      <vt:lpstr>Associations 101: Definition &amp; Role</vt:lpstr>
      <vt:lpstr>PowerPoint Presentation</vt:lpstr>
      <vt:lpstr>PowerPoint Presentation</vt:lpstr>
      <vt:lpstr>PowerPoint Presentation</vt:lpstr>
      <vt:lpstr>PowerPoint Presentation</vt:lpstr>
      <vt:lpstr>PowerPoint Presentation</vt:lpstr>
      <vt:lpstr>Associations 101: Structures</vt:lpstr>
      <vt:lpstr>Types of Associations</vt:lpstr>
      <vt:lpstr>Focus of Different Types of  Associations</vt:lpstr>
      <vt:lpstr>Structures &amp; Roles within Associations</vt:lpstr>
      <vt:lpstr>A Note about AMCs</vt:lpstr>
      <vt:lpstr>Association Employment</vt:lpstr>
      <vt:lpstr>PowerPoint Presentation</vt:lpstr>
      <vt:lpstr>PowerPoint Presentation</vt:lpstr>
      <vt:lpstr>PowerPoint Presentation</vt:lpstr>
      <vt:lpstr>PowerPoint Presentation</vt:lpstr>
      <vt:lpstr>How to Speak Associationese</vt:lpstr>
      <vt:lpstr>PowerPoint Presentation</vt:lpstr>
      <vt:lpstr>Dos &amp; Don’ts</vt:lpstr>
      <vt:lpstr>Dos &amp; Don’ts</vt:lpstr>
      <vt:lpstr>PowerPoint Presentation</vt:lpstr>
      <vt:lpstr>ASAE Overview</vt:lpstr>
      <vt:lpstr>What is ASAE: The Center for Association Leadership?</vt:lpstr>
      <vt:lpstr>PowerPoint Presentation</vt:lpstr>
      <vt:lpstr>PowerPoint Presentation</vt:lpstr>
      <vt:lpstr>Find Out More</vt:lpstr>
      <vt:lpstr>Association CareerHQ How we can help you</vt:lpstr>
      <vt:lpstr>What is Association CareerHQ?</vt:lpstr>
      <vt:lpstr>PowerPoint Presentation</vt:lpstr>
      <vt:lpstr>Top Job Categories on  Association CareerHQ in FY2017</vt:lpstr>
      <vt:lpstr>Association CareerHQ Features for  Job Seekers</vt:lpstr>
      <vt:lpstr>Other Association CareerHQ Offerings</vt:lpstr>
      <vt:lpstr>Find out more</vt:lpstr>
      <vt:lpstr>Other Resources</vt:lpstr>
      <vt:lpstr>Research Resources</vt:lpstr>
      <vt:lpstr>Other Job Boards</vt:lpstr>
      <vt:lpstr>The CAE</vt:lpstr>
      <vt:lpstr>The CAE</vt:lpstr>
      <vt:lpstr>Other ASAE Resources</vt:lpstr>
      <vt:lpstr>Presenter 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ASAE CHQ PPT Template 2011</dc:title>
  <dc:creator>Microsoft Office User</dc:creator>
  <cp:lastModifiedBy>Rebecca Hawk</cp:lastModifiedBy>
  <cp:revision>273</cp:revision>
  <dcterms:created xsi:type="dcterms:W3CDTF">2011-05-27T13:50:22Z</dcterms:created>
  <dcterms:modified xsi:type="dcterms:W3CDTF">2017-12-14T20:11:19Z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0x010100C6F8D67324753D45A526BDA02DEFE767</vt:lpwstr>
  </property>
  <property fmtid="{D5CDD505-2E9C-101B-9397-08002B2CF9AE}" pid="3" name="_NewReviewCycle">
    <vt:lpwstr/>
  </property>
</Properties>
</file>